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258" r:id="rId3"/>
    <p:sldId id="262" r:id="rId4"/>
    <p:sldId id="261" r:id="rId5"/>
    <p:sldId id="263" r:id="rId6"/>
    <p:sldId id="264" r:id="rId7"/>
    <p:sldId id="265"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8" r:id="rId35"/>
    <p:sldId id="296" r:id="rId36"/>
    <p:sldId id="299" r:id="rId37"/>
    <p:sldId id="301" r:id="rId38"/>
    <p:sldId id="302" r:id="rId39"/>
    <p:sldId id="303" r:id="rId40"/>
    <p:sldId id="304" r:id="rId41"/>
    <p:sldId id="305" r:id="rId42"/>
    <p:sldId id="306" r:id="rId43"/>
    <p:sldId id="307"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7" r:id="rId57"/>
    <p:sldId id="326" r:id="rId58"/>
    <p:sldId id="328" r:id="rId59"/>
    <p:sldId id="329" r:id="rId60"/>
    <p:sldId id="330" r:id="rId61"/>
    <p:sldId id="331" r:id="rId62"/>
    <p:sldId id="332" r:id="rId63"/>
    <p:sldId id="333" r:id="rId64"/>
    <p:sldId id="335" r:id="rId65"/>
    <p:sldId id="336" r:id="rId66"/>
    <p:sldId id="337" r:id="rId67"/>
    <p:sldId id="3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74615" autoAdjust="0"/>
  </p:normalViewPr>
  <p:slideViewPr>
    <p:cSldViewPr snapToGrid="0">
      <p:cViewPr varScale="1">
        <p:scale>
          <a:sx n="68" d="100"/>
          <a:sy n="68" d="100"/>
        </p:scale>
        <p:origin x="121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Assumtion: shared feature space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36</a:t>
            </a:fld>
            <a:endParaRPr lang="en-US"/>
          </a:p>
        </p:txBody>
      </p:sp>
    </p:spTree>
    <p:extLst>
      <p:ext uri="{BB962C8B-B14F-4D97-AF65-F5344CB8AC3E}">
        <p14:creationId xmlns:p14="http://schemas.microsoft.com/office/powerpoint/2010/main" val="188608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37</a:t>
            </a:fld>
            <a:endParaRPr lang="en-US"/>
          </a:p>
        </p:txBody>
      </p:sp>
    </p:spTree>
    <p:extLst>
      <p:ext uri="{BB962C8B-B14F-4D97-AF65-F5344CB8AC3E}">
        <p14:creationId xmlns:p14="http://schemas.microsoft.com/office/powerpoint/2010/main" val="172279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IoU</a:t>
            </a:r>
            <a:r>
              <a:rPr lang="en-US" altLang="zh-CN" dirty="0"/>
              <a:t> =TP</a:t>
            </a:r>
            <a:r>
              <a:rPr lang="en-US" altLang="zh-CN" baseline="0" dirty="0"/>
              <a:t> / (</a:t>
            </a:r>
            <a:r>
              <a:rPr lang="en-US" altLang="zh-CN" dirty="0"/>
              <a:t>TP+FP+FN)</a:t>
            </a:r>
          </a:p>
        </p:txBody>
      </p:sp>
      <p:sp>
        <p:nvSpPr>
          <p:cNvPr id="4" name="灯片编号占位符 3"/>
          <p:cNvSpPr>
            <a:spLocks noGrp="1"/>
          </p:cNvSpPr>
          <p:nvPr>
            <p:ph type="sldNum" sz="quarter" idx="5"/>
          </p:nvPr>
        </p:nvSpPr>
        <p:spPr/>
        <p:txBody>
          <a:bodyPr/>
          <a:lstStyle/>
          <a:p>
            <a:fld id="{21B2AA4F-B828-4D7C-AFD3-893933DAFCB4}" type="slidenum">
              <a:rPr lang="en-US" smtClean="0"/>
              <a:t>38</a:t>
            </a:fld>
            <a:endParaRPr lang="en-US"/>
          </a:p>
        </p:txBody>
      </p:sp>
    </p:spTree>
    <p:extLst>
      <p:ext uri="{BB962C8B-B14F-4D97-AF65-F5344CB8AC3E}">
        <p14:creationId xmlns:p14="http://schemas.microsoft.com/office/powerpoint/2010/main" val="138283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39</a:t>
            </a:fld>
            <a:endParaRPr lang="en-US"/>
          </a:p>
        </p:txBody>
      </p:sp>
    </p:spTree>
    <p:extLst>
      <p:ext uri="{BB962C8B-B14F-4D97-AF65-F5344CB8AC3E}">
        <p14:creationId xmlns:p14="http://schemas.microsoft.com/office/powerpoint/2010/main" val="36508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42</a:t>
            </a:fld>
            <a:endParaRPr lang="en-US"/>
          </a:p>
        </p:txBody>
      </p:sp>
    </p:spTree>
    <p:extLst>
      <p:ext uri="{BB962C8B-B14F-4D97-AF65-F5344CB8AC3E}">
        <p14:creationId xmlns:p14="http://schemas.microsoft.com/office/powerpoint/2010/main" val="268010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43</a:t>
            </a:fld>
            <a:endParaRPr lang="en-US"/>
          </a:p>
        </p:txBody>
      </p:sp>
    </p:spTree>
    <p:extLst>
      <p:ext uri="{BB962C8B-B14F-4D97-AF65-F5344CB8AC3E}">
        <p14:creationId xmlns:p14="http://schemas.microsoft.com/office/powerpoint/2010/main" val="182152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44</a:t>
            </a:fld>
            <a:endParaRPr lang="en-US"/>
          </a:p>
        </p:txBody>
      </p:sp>
    </p:spTree>
    <p:extLst>
      <p:ext uri="{BB962C8B-B14F-4D97-AF65-F5344CB8AC3E}">
        <p14:creationId xmlns:p14="http://schemas.microsoft.com/office/powerpoint/2010/main" val="422999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45</a:t>
            </a:fld>
            <a:endParaRPr lang="en-US"/>
          </a:p>
        </p:txBody>
      </p:sp>
    </p:spTree>
    <p:extLst>
      <p:ext uri="{BB962C8B-B14F-4D97-AF65-F5344CB8AC3E}">
        <p14:creationId xmlns:p14="http://schemas.microsoft.com/office/powerpoint/2010/main" val="4217104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46</a:t>
            </a:fld>
            <a:endParaRPr lang="en-US"/>
          </a:p>
        </p:txBody>
      </p:sp>
    </p:spTree>
    <p:extLst>
      <p:ext uri="{BB962C8B-B14F-4D97-AF65-F5344CB8AC3E}">
        <p14:creationId xmlns:p14="http://schemas.microsoft.com/office/powerpoint/2010/main" val="2445372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47</a:t>
            </a:fld>
            <a:endParaRPr lang="en-US"/>
          </a:p>
        </p:txBody>
      </p:sp>
    </p:spTree>
    <p:extLst>
      <p:ext uri="{BB962C8B-B14F-4D97-AF65-F5344CB8AC3E}">
        <p14:creationId xmlns:p14="http://schemas.microsoft.com/office/powerpoint/2010/main" val="3321106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𝑔</m:t>
                        </m:r>
                      </m:sub>
                    </m:sSub>
                    <m:r>
                      <a:rPr lang="en-US" altLang="zh-CN" sz="1200" b="0" i="1" smtClean="0">
                        <a:latin typeface="Cambria Math" panose="02040503050406030204" pitchFamily="18" charset="0"/>
                      </a:rPr>
                      <m:t>, </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𝑠</m:t>
                        </m:r>
                      </m:sub>
                    </m:sSub>
                  </m:oMath>
                </a14:m>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r>
                  <a:rPr lang="en-US" altLang="zh-CN" sz="1200" b="0" i="0">
                    <a:latin typeface="Cambria Math" panose="02040503050406030204" pitchFamily="18" charset="0"/>
                  </a:rPr>
                  <a:t>𝑥_𝑔, 𝑦_𝑠</a:t>
                </a:r>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zh-CN" altLang="en-US" dirty="0"/>
              </a:p>
            </p:txBody>
          </p:sp>
        </mc:Fallback>
      </mc:AlternateContent>
      <p:sp>
        <p:nvSpPr>
          <p:cNvPr id="4" name="灯片编号占位符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14538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48</a:t>
            </a:fld>
            <a:endParaRPr lang="en-US"/>
          </a:p>
        </p:txBody>
      </p:sp>
    </p:spTree>
    <p:extLst>
      <p:ext uri="{BB962C8B-B14F-4D97-AF65-F5344CB8AC3E}">
        <p14:creationId xmlns:p14="http://schemas.microsoft.com/office/powerpoint/2010/main" val="228243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49</a:t>
            </a:fld>
            <a:endParaRPr lang="en-US"/>
          </a:p>
        </p:txBody>
      </p:sp>
    </p:spTree>
    <p:extLst>
      <p:ext uri="{BB962C8B-B14F-4D97-AF65-F5344CB8AC3E}">
        <p14:creationId xmlns:p14="http://schemas.microsoft.com/office/powerpoint/2010/main" val="204419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50</a:t>
            </a:fld>
            <a:endParaRPr lang="en-US"/>
          </a:p>
        </p:txBody>
      </p:sp>
    </p:spTree>
    <p:extLst>
      <p:ext uri="{BB962C8B-B14F-4D97-AF65-F5344CB8AC3E}">
        <p14:creationId xmlns:p14="http://schemas.microsoft.com/office/powerpoint/2010/main" val="1611612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51</a:t>
            </a:fld>
            <a:endParaRPr lang="en-US"/>
          </a:p>
        </p:txBody>
      </p:sp>
    </p:spTree>
    <p:extLst>
      <p:ext uri="{BB962C8B-B14F-4D97-AF65-F5344CB8AC3E}">
        <p14:creationId xmlns:p14="http://schemas.microsoft.com/office/powerpoint/2010/main" val="152953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53</a:t>
            </a:fld>
            <a:endParaRPr lang="en-US"/>
          </a:p>
        </p:txBody>
      </p:sp>
    </p:spTree>
    <p:extLst>
      <p:ext uri="{BB962C8B-B14F-4D97-AF65-F5344CB8AC3E}">
        <p14:creationId xmlns:p14="http://schemas.microsoft.com/office/powerpoint/2010/main" val="2796992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54</a:t>
            </a:fld>
            <a:endParaRPr lang="en-US"/>
          </a:p>
        </p:txBody>
      </p:sp>
    </p:spTree>
    <p:extLst>
      <p:ext uri="{BB962C8B-B14F-4D97-AF65-F5344CB8AC3E}">
        <p14:creationId xmlns:p14="http://schemas.microsoft.com/office/powerpoint/2010/main" val="1373589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55</a:t>
            </a:fld>
            <a:endParaRPr lang="en-US"/>
          </a:p>
        </p:txBody>
      </p:sp>
    </p:spTree>
    <p:extLst>
      <p:ext uri="{BB962C8B-B14F-4D97-AF65-F5344CB8AC3E}">
        <p14:creationId xmlns:p14="http://schemas.microsoft.com/office/powerpoint/2010/main" val="98366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propose different adaptation frameworks based on generation, each of them can address or alleviate some specific issues:</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64</a:t>
            </a:fld>
            <a:endParaRPr lang="en-US"/>
          </a:p>
        </p:txBody>
      </p:sp>
    </p:spTree>
    <p:extLst>
      <p:ext uri="{BB962C8B-B14F-4D97-AF65-F5344CB8AC3E}">
        <p14:creationId xmlns:p14="http://schemas.microsoft.com/office/powerpoint/2010/main" val="249964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65</a:t>
            </a:fld>
            <a:endParaRPr lang="en-US"/>
          </a:p>
        </p:txBody>
      </p:sp>
    </p:spTree>
    <p:extLst>
      <p:ext uri="{BB962C8B-B14F-4D97-AF65-F5344CB8AC3E}">
        <p14:creationId xmlns:p14="http://schemas.microsoft.com/office/powerpoint/2010/main" val="290352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66</a:t>
            </a:fld>
            <a:endParaRPr lang="en-US"/>
          </a:p>
        </p:txBody>
      </p:sp>
    </p:spTree>
    <p:extLst>
      <p:ext uri="{BB962C8B-B14F-4D97-AF65-F5344CB8AC3E}">
        <p14:creationId xmlns:p14="http://schemas.microsoft.com/office/powerpoint/2010/main" val="374048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the previous methods by learning the domain-invariant features without considering</a:t>
            </a:r>
          </a:p>
          <a:p>
            <a:r>
              <a:rPr lang="en-US" altLang="zh-CN" dirty="0"/>
              <a:t>the spatial or category information, our generation-based method is more interpretable since we can directly visualize the generated images. </a:t>
            </a:r>
          </a:p>
          <a:p>
            <a:endParaRPr lang="en-US" altLang="zh-CN" dirty="0"/>
          </a:p>
          <a:p>
            <a:r>
              <a:rPr lang="en-US" altLang="zh-CN" dirty="0"/>
              <a:t>On the other hand, our method does not have impacts on the extracted features of task predictor</a:t>
            </a:r>
          </a:p>
          <a:p>
            <a:r>
              <a:rPr lang="en-US" altLang="zh-CN" dirty="0"/>
              <a:t>during the generation or adaptation. Therefore, it will not destroy the spatial information of middle features, which often delivery superior performance in the image semantic segmentation task.</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365657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120713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421427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30</a:t>
            </a:fld>
            <a:endParaRPr lang="en-US"/>
          </a:p>
        </p:txBody>
      </p:sp>
    </p:spTree>
    <p:extLst>
      <p:ext uri="{BB962C8B-B14F-4D97-AF65-F5344CB8AC3E}">
        <p14:creationId xmlns:p14="http://schemas.microsoft.com/office/powerpoint/2010/main" val="199305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31</a:t>
            </a:fld>
            <a:endParaRPr lang="en-US"/>
          </a:p>
        </p:txBody>
      </p:sp>
    </p:spTree>
    <p:extLst>
      <p:ext uri="{BB962C8B-B14F-4D97-AF65-F5344CB8AC3E}">
        <p14:creationId xmlns:p14="http://schemas.microsoft.com/office/powerpoint/2010/main" val="401257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32</a:t>
            </a:fld>
            <a:endParaRPr lang="en-US"/>
          </a:p>
        </p:txBody>
      </p:sp>
    </p:spTree>
    <p:extLst>
      <p:ext uri="{BB962C8B-B14F-4D97-AF65-F5344CB8AC3E}">
        <p14:creationId xmlns:p14="http://schemas.microsoft.com/office/powerpoint/2010/main" val="292737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33</a:t>
            </a:fld>
            <a:endParaRPr lang="en-US"/>
          </a:p>
        </p:txBody>
      </p:sp>
    </p:spTree>
    <p:extLst>
      <p:ext uri="{BB962C8B-B14F-4D97-AF65-F5344CB8AC3E}">
        <p14:creationId xmlns:p14="http://schemas.microsoft.com/office/powerpoint/2010/main" val="272513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charset="0"/>
                <a:cs typeface="Times New Roman" panose="0202060305040502030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charset="0"/>
                <a:cs typeface="Times New Roman" panose="020206030504050203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7/15/2020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7/15/2020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7/15/2020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7/15/2020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7/15/2020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7/15/2020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7/15/2020</a:t>
            </a:fld>
            <a:endParaRPr lang="en-US"/>
          </a:p>
        </p:txBody>
      </p:sp>
      <p:sp>
        <p:nvSpPr>
          <p:cNvPr id="8" name="Footer Placeholder 7"/>
          <p:cNvSpPr>
            <a:spLocks noGrp="1"/>
          </p:cNvSpPr>
          <p:nvPr>
            <p:ph type="ftr" sz="quarter" idx="11"/>
          </p:nvPr>
        </p:nvSpPr>
        <p:spPr/>
        <p:txBody>
          <a:bodyPr/>
          <a:lstStyle/>
          <a:p>
            <a:r>
              <a:rPr lang="en-US"/>
              <a:t>oral examination</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7/15/2020</a:t>
            </a:fld>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7/15/2020</a:t>
            </a:fld>
            <a:endParaRPr lang="en-US"/>
          </a:p>
        </p:txBody>
      </p:sp>
      <p:sp>
        <p:nvSpPr>
          <p:cNvPr id="3" name="Footer Placeholder 2"/>
          <p:cNvSpPr>
            <a:spLocks noGrp="1"/>
          </p:cNvSpPr>
          <p:nvPr>
            <p:ph type="ftr" sz="quarter" idx="11"/>
          </p:nvPr>
        </p:nvSpPr>
        <p:spPr/>
        <p:txBody>
          <a:bodyPr/>
          <a:lstStyle/>
          <a:p>
            <a:r>
              <a:rPr lang="en-US"/>
              <a:t>oral examination</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7/15/2020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7/15/2020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7/15/2020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oral examination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pic>
        <p:nvPicPr>
          <p:cNvPr id="7" name="Picture 6" descr="A close up of a sign&#10;&#10;Description automatically generated"/>
          <p:cNvPicPr>
            <a:picLocks noChangeAspect="1"/>
          </p:cNvPicPr>
          <p:nvPr userDrawn="1"/>
        </p:nvPicPr>
        <p:blipFill>
          <a:blip r:embed="rId13"/>
          <a:stretch>
            <a:fillRect/>
          </a:stretch>
        </p:blipFill>
        <p:spPr>
          <a:xfrm>
            <a:off x="10287000" y="10160"/>
            <a:ext cx="1905000" cy="1524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charset="0"/>
          <a:ea typeface="+mj-ea"/>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1705610"/>
            <a:ext cx="11855656" cy="2139315"/>
          </a:xfrm>
        </p:spPr>
        <p:txBody>
          <a:bodyPr>
            <a:normAutofit/>
          </a:bodyPr>
          <a:lstStyle/>
          <a:p>
            <a:r>
              <a:rPr lang="en-US" sz="4800" dirty="0">
                <a:latin typeface="Times New Roman" panose="02020603050405020304" charset="0"/>
                <a:cs typeface="Times New Roman" panose="02020603050405020304" charset="0"/>
              </a:rPr>
              <a:t>Deep Unsupervised Domain Adaptation and its</a:t>
            </a:r>
            <a:br>
              <a:rPr lang="en-US" sz="4800" dirty="0">
                <a:latin typeface="Times New Roman" panose="02020603050405020304" charset="0"/>
                <a:cs typeface="Times New Roman" panose="02020603050405020304" charset="0"/>
              </a:rPr>
            </a:br>
            <a:r>
              <a:rPr lang="en-US" sz="4800" dirty="0">
                <a:latin typeface="Times New Roman" panose="02020603050405020304" charset="0"/>
                <a:cs typeface="Times New Roman" panose="02020603050405020304" charset="0"/>
              </a:rPr>
              <a:t>Application to Generative Models</a:t>
            </a:r>
          </a:p>
        </p:txBody>
      </p:sp>
      <p:sp>
        <p:nvSpPr>
          <p:cNvPr id="3" name="Subtitle 2"/>
          <p:cNvSpPr>
            <a:spLocks noGrp="1"/>
          </p:cNvSpPr>
          <p:nvPr>
            <p:ph type="subTitle" idx="1"/>
          </p:nvPr>
        </p:nvSpPr>
        <p:spPr>
          <a:xfrm>
            <a:off x="1963420" y="4185285"/>
            <a:ext cx="8367395" cy="1655445"/>
          </a:xfrm>
        </p:spPr>
        <p:txBody>
          <a:bodyPr/>
          <a:lstStyle/>
          <a:p>
            <a:pPr algn="r"/>
            <a:r>
              <a:rPr lang="en-US">
                <a:latin typeface="Times New Roman" panose="02020603050405020304" charset="0"/>
                <a:cs typeface="Times New Roman" panose="02020603050405020304" charset="0"/>
              </a:rPr>
              <a:t>LI Rui</a:t>
            </a:r>
          </a:p>
          <a:p>
            <a:pPr algn="r"/>
            <a:r>
              <a:rPr lang="en-US">
                <a:latin typeface="Times New Roman" panose="02020603050405020304" charset="0"/>
                <a:cs typeface="Times New Roman" panose="02020603050405020304" charset="0"/>
              </a:rPr>
              <a:t>City University of Hong Kong</a:t>
            </a:r>
          </a:p>
          <a:p>
            <a:pPr algn="r"/>
            <a:r>
              <a:rPr lang="en-US">
                <a:latin typeface="Times New Roman" panose="02020603050405020304" charset="0"/>
                <a:cs typeface="Times New Roman" panose="02020603050405020304" charset="0"/>
              </a:rPr>
              <a:t>ruili52-c@my.cityu.edu.hk</a:t>
            </a:r>
          </a:p>
        </p:txBody>
      </p:sp>
      <p:sp>
        <p:nvSpPr>
          <p:cNvPr id="4" name="Slide Number Placeholder 3"/>
          <p:cNvSpPr>
            <a:spLocks noGrp="1"/>
          </p:cNvSpPr>
          <p:nvPr>
            <p:ph type="sldNum" sz="quarter" idx="12"/>
          </p:nvPr>
        </p:nvSpPr>
        <p:spPr/>
        <p:txBody>
          <a:bodyPr/>
          <a:lstStyle/>
          <a:p>
            <a:fld id="{9B618960-8005-486C-9A75-10CB2AAC16F9}" type="slidenum">
              <a:rPr lang="en-US" smtClean="0"/>
              <a:t>1</a:t>
            </a:fld>
            <a:endParaRPr lang="en-US"/>
          </a:p>
        </p:txBody>
      </p:sp>
      <p:sp>
        <p:nvSpPr>
          <p:cNvPr id="5" name="Footer Placeholder 4"/>
          <p:cNvSpPr>
            <a:spLocks noGrp="1"/>
          </p:cNvSpPr>
          <p:nvPr>
            <p:ph type="ftr" sz="quarter" idx="11"/>
          </p:nvPr>
        </p:nvSpPr>
        <p:spPr/>
        <p:txBody>
          <a:bodyPr/>
          <a:lstStyle/>
          <a:p>
            <a:r>
              <a:rPr lang="en-US"/>
              <a:t>oral examination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solidFill>
                  <a:schemeClr val="bg1">
                    <a:lumMod val="65000"/>
                  </a:schemeClr>
                </a:solidFill>
              </a:rPr>
              <a:t>Introduction to Domain Adaptation</a:t>
            </a:r>
          </a:p>
          <a:p>
            <a:endParaRPr lang="en-US"/>
          </a:p>
          <a:p>
            <a:r>
              <a:rPr lang="en-US">
                <a:solidFill>
                  <a:schemeClr val="tx1"/>
                </a:solidFill>
              </a:rPr>
              <a:t>Main Idea for Recent Adaptation Works</a:t>
            </a:r>
            <a:endParaRPr lang="en-US">
              <a:solidFill>
                <a:schemeClr val="bg1">
                  <a:lumMod val="65000"/>
                </a:schemeClr>
              </a:solidFill>
            </a:endParaRPr>
          </a:p>
          <a:p>
            <a:endParaRPr lang="en-US">
              <a:solidFill>
                <a:schemeClr val="bg1">
                  <a:lumMod val="65000"/>
                </a:schemeClr>
              </a:solidFill>
            </a:endParaRPr>
          </a:p>
          <a:p>
            <a:r>
              <a:rPr lang="en-US">
                <a:solidFill>
                  <a:schemeClr val="bg1">
                    <a:lumMod val="65000"/>
                  </a:schemeClr>
                </a:solidFill>
              </a:rPr>
              <a:t>Proposed Works</a:t>
            </a:r>
          </a:p>
          <a:p>
            <a:pPr lvl="1"/>
            <a:r>
              <a:rPr lang="en-US">
                <a:solidFill>
                  <a:schemeClr val="bg1">
                    <a:lumMod val="65000"/>
                  </a:schemeClr>
                </a:solidFill>
              </a:rPr>
              <a:t>Cross Domain Semantic Feature Learning via Adversarial Adaptation Networks</a:t>
            </a:r>
          </a:p>
          <a:p>
            <a:pPr lvl="1"/>
            <a:r>
              <a:rPr lang="en-US">
                <a:solidFill>
                  <a:schemeClr val="bg1">
                    <a:lumMod val="65000"/>
                  </a:schemeClr>
                </a:solidFill>
                <a:sym typeface="+mn-ea"/>
              </a:rPr>
              <a:t>Simplified Unsupervised Image Translation for Semantic Segmentation Adaptation</a:t>
            </a:r>
          </a:p>
          <a:p>
            <a:pPr lvl="1"/>
            <a:r>
              <a:rPr lang="en-US">
                <a:solidFill>
                  <a:schemeClr val="bg1">
                    <a:lumMod val="65000"/>
                  </a:schemeClr>
                </a:solidFill>
              </a:rPr>
              <a:t>Generating Target Image-Label Pairs for Unsupervised Domain Adaptation</a:t>
            </a:r>
          </a:p>
          <a:p>
            <a:pPr lvl="1"/>
            <a:r>
              <a:rPr lang="en-US">
                <a:solidFill>
                  <a:schemeClr val="bg1">
                    <a:lumMod val="65000"/>
                  </a:schemeClr>
                </a:solidFill>
              </a:rPr>
              <a:t>Model Adaptation: Unsupervised Domain Adaptation without Source Data</a:t>
            </a:r>
          </a:p>
          <a:p>
            <a:pPr lvl="1"/>
            <a:endParaRPr lang="en-US">
              <a:solidFill>
                <a:schemeClr val="bg1">
                  <a:lumMod val="65000"/>
                </a:schemeClr>
              </a:solidFill>
            </a:endParaRPr>
          </a:p>
          <a:p>
            <a:pPr lvl="0"/>
            <a:r>
              <a:rPr lang="en-US" sz="2800">
                <a:solidFill>
                  <a:schemeClr val="bg1">
                    <a:lumMod val="65000"/>
                  </a:schemeClr>
                </a:solidFill>
              </a:rPr>
              <a:t>Conclusions and Future Works</a:t>
            </a:r>
            <a:endParaRPr lang="en-US">
              <a:solidFill>
                <a:schemeClr val="bg1">
                  <a:lumMod val="65000"/>
                </a:schemeClr>
              </a:solidFill>
            </a:endParaRPr>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11</a:t>
            </a:fld>
            <a:endParaRPr lang="en-US"/>
          </a:p>
        </p:txBody>
      </p:sp>
      <p:pic>
        <p:nvPicPr>
          <p:cNvPr id="6" name="Content Placeholder 5" descr="DA_general_arc"/>
          <p:cNvPicPr>
            <a:picLocks noGrp="1" noChangeAspect="1"/>
          </p:cNvPicPr>
          <p:nvPr>
            <p:ph sz="half" idx="2"/>
          </p:nvPr>
        </p:nvPicPr>
        <p:blipFill>
          <a:blip r:embed="rId3"/>
          <a:stretch>
            <a:fillRect/>
          </a:stretch>
        </p:blipFill>
        <p:spPr>
          <a:xfrm>
            <a:off x="438785" y="3037840"/>
            <a:ext cx="7075805" cy="2704465"/>
          </a:xfrm>
          <a:prstGeom prst="rect">
            <a:avLst/>
          </a:prstGeom>
        </p:spPr>
      </p:pic>
      <p:sp>
        <p:nvSpPr>
          <p:cNvPr id="7" name="Text Box 6"/>
          <p:cNvSpPr txBox="1"/>
          <p:nvPr/>
        </p:nvSpPr>
        <p:spPr>
          <a:xfrm>
            <a:off x="7732395" y="3341370"/>
            <a:ext cx="4498975" cy="2123658"/>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feature extractor (blue blocks):</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Sharing layers or not</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Single or multiple layers</a:t>
            </a:r>
            <a:endParaRPr lang="en-US" sz="2000" dirty="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12</a:t>
            </a:fld>
            <a:endParaRPr lang="en-US"/>
          </a:p>
        </p:txBody>
      </p:sp>
      <p:pic>
        <p:nvPicPr>
          <p:cNvPr id="6" name="Content Placeholder 5" descr="DA_general_arc"/>
          <p:cNvPicPr>
            <a:picLocks noGrp="1" noChangeAspect="1"/>
          </p:cNvPicPr>
          <p:nvPr>
            <p:ph sz="half" idx="2"/>
          </p:nvPr>
        </p:nvPicPr>
        <p:blipFill>
          <a:blip r:embed="rId2"/>
          <a:stretch>
            <a:fillRect/>
          </a:stretch>
        </p:blipFill>
        <p:spPr>
          <a:xfrm>
            <a:off x="438785" y="3037840"/>
            <a:ext cx="7075805" cy="2704465"/>
          </a:xfrm>
          <a:prstGeom prst="rect">
            <a:avLst/>
          </a:prstGeom>
        </p:spPr>
      </p:pic>
      <p:sp>
        <p:nvSpPr>
          <p:cNvPr id="7" name="Text Box 6"/>
          <p:cNvSpPr txBox="1"/>
          <p:nvPr/>
        </p:nvSpPr>
        <p:spPr>
          <a:xfrm>
            <a:off x="7732395" y="3341370"/>
            <a:ext cx="4498975" cy="2677656"/>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distance metric (Green block):</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Statistics metrics, i.e., MMD, CORAL, etc.</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Adversarial training with an extra discriminator or classifier.</a:t>
            </a:r>
          </a:p>
          <a:p>
            <a:pPr marL="342900" indent="-342900">
              <a:buFontTx/>
              <a:buChar char="-"/>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p>
          <a:p>
            <a:endParaRPr lang="zh-CN" altLang="en-US" dirty="0"/>
          </a:p>
          <a:p>
            <a:pPr lvl="1"/>
            <a:r>
              <a:rPr lang="en-US" dirty="0">
                <a:sym typeface="+mn-ea"/>
              </a:rPr>
              <a:t>Focuse on generating reliable image-label pairs in the target domain.</a:t>
            </a:r>
          </a:p>
          <a:p>
            <a:pPr lvl="1"/>
            <a:endParaRPr lang="zh-CN" altLang="en-US" dirty="0"/>
          </a:p>
          <a:p>
            <a:pPr lvl="1"/>
            <a:r>
              <a:rPr lang="en-US" altLang="zh-CN" dirty="0"/>
              <a:t>The common tool is the </a:t>
            </a:r>
            <a:r>
              <a:rPr lang="en-US" altLang="zh-CN" b="1" dirty="0"/>
              <a:t>Generative Adversarial Networks</a:t>
            </a:r>
            <a:r>
              <a:rPr lang="en-US" altLang="zh-CN" dirty="0"/>
              <a:t> (GAN) for simulating the target distributions.</a:t>
            </a:r>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14</a:t>
            </a:fld>
            <a:endParaRPr lang="en-US"/>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xmlns:a14="http://schemas.microsoft.com/office/drawing/2010/main">
        <mc:Choice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310091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are two requirements during the translation:</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Distribution matching</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a14:m>
                <a:r>
                  <a:rPr lang="en-US" altLang="zh-CN" sz="2000" dirty="0">
                    <a:latin typeface="Times New Roman" panose="02020603050405020304" pitchFamily="18" charset="0"/>
                    <a:cs typeface="Times New Roman" panose="02020603050405020304" pitchFamily="18" charset="0"/>
                  </a:rPr>
                  <a:t> should be undistinguishable by the discriminator.</a:t>
                </a: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Semantic preservation</a:t>
                </a:r>
                <a:r>
                  <a:rPr lang="en-US" altLang="zh-CN" sz="2000" dirty="0">
                    <a:latin typeface="Times New Roman" panose="02020603050405020304" pitchFamily="18" charset="0"/>
                    <a:cs typeface="Times New Roman" panose="02020603050405020304" pitchFamily="18" charset="0"/>
                  </a:rPr>
                  <a:t>:  the semantic information between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g</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s</m:t>
                        </m:r>
                      </m:sub>
                    </m:sSub>
                  </m:oMath>
                </a14:m>
                <a:r>
                  <a:rPr lang="en-US" altLang="zh-CN" sz="2000" dirty="0">
                    <a:latin typeface="Times New Roman" panose="02020603050405020304" pitchFamily="18" charset="0"/>
                    <a:cs typeface="Times New Roman" panose="02020603050405020304" pitchFamily="18" charset="0"/>
                  </a:rPr>
                  <a:t> should be the same.</a:t>
                </a:r>
              </a:p>
            </p:txBody>
          </p:sp>
        </mc:Choice>
        <mc:Fallback xmlns="">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3100913"/>
              </a:xfrm>
              <a:prstGeom prst="rect">
                <a:avLst/>
              </a:prstGeom>
              <a:blipFill>
                <a:blip r:embed="rId4"/>
                <a:stretch>
                  <a:fillRect l="-2033" t="-1572" r="-1897" b="-2554"/>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15</a:t>
            </a:fld>
            <a:endParaRPr lang="en-US"/>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xmlns:a14="http://schemas.microsoft.com/office/drawing/2010/main">
        <mc:Choice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24563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These generative-based methods have  two benefits:</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Interpretable</a:t>
                </a:r>
                <a:r>
                  <a:rPr lang="en-US" altLang="zh-CN" sz="2000" dirty="0">
                    <a:latin typeface="Times New Roman" panose="02020603050405020304" pitchFamily="18" charset="0"/>
                    <a:cs typeface="Times New Roman" panose="02020603050405020304" pitchFamily="18" charset="0"/>
                  </a:rPr>
                  <a:t>: visualize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a:t>
                </a:r>
              </a:p>
              <a:p>
                <a:pPr marL="342900" indent="-342900">
                  <a:buFontTx/>
                  <a:buChar char="-"/>
                </a:pPr>
                <a:endParaRPr lang="en-US" altLang="zh-CN" sz="20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Flexible</a:t>
                </a:r>
                <a:r>
                  <a:rPr lang="en-US" altLang="zh-CN" sz="2000" dirty="0">
                    <a:latin typeface="Times New Roman" panose="02020603050405020304" pitchFamily="18" charset="0"/>
                    <a:cs typeface="Times New Roman" panose="02020603050405020304" pitchFamily="18" charset="0"/>
                  </a:rPr>
                  <a:t>:  the predictor and the adaptor are decoupled.</a:t>
                </a:r>
              </a:p>
            </p:txBody>
          </p:sp>
        </mc:Choice>
        <mc:Fallback xmlns="">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2456378"/>
              </a:xfrm>
              <a:prstGeom prst="rect">
                <a:avLst/>
              </a:prstGeom>
              <a:blipFill>
                <a:blip r:embed="rId4"/>
                <a:stretch>
                  <a:fillRect l="-2033" t="-1985" r="-2168" b="-3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295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16</a:t>
            </a:fld>
            <a:endParaRPr lang="en-US"/>
          </a:p>
        </p:txBody>
      </p:sp>
    </p:spTree>
    <p:extLst>
      <p:ext uri="{BB962C8B-B14F-4D97-AF65-F5344CB8AC3E}">
        <p14:creationId xmlns:p14="http://schemas.microsoft.com/office/powerpoint/2010/main" val="62920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2403987"/>
            <a:ext cx="11855656" cy="1440938"/>
          </a:xfrm>
        </p:spPr>
        <p:txBody>
          <a:bodyPr>
            <a:normAutofit/>
          </a:bodyPr>
          <a:lstStyle/>
          <a:p>
            <a:r>
              <a:rPr lang="en-US" altLang="zh-CN" sz="4000" dirty="0"/>
              <a:t>Cross Domain Semantic Feature Learning via Adversarial Adaptation Networks</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17</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solidFill>
                  <a:srgbClr val="000000"/>
                </a:solidFill>
                <a:latin typeface="Times New Roman" panose="02020603050405020304" pitchFamily="18" charset="0"/>
                <a:cs typeface="Times New Roman" panose="02020603050405020304" pitchFamily="18" charset="0"/>
              </a:rPr>
              <a:t>Rui Li</a:t>
            </a: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err="1">
                <a:solidFill>
                  <a:srgbClr val="000000"/>
                </a:solidFill>
                <a:latin typeface="Times New Roman" panose="02020603050405020304" pitchFamily="18" charset="0"/>
                <a:cs typeface="Times New Roman" panose="02020603050405020304" pitchFamily="18" charset="0"/>
              </a:rPr>
              <a:t>Wenming</a:t>
            </a:r>
            <a:r>
              <a:rPr lang="en-US" altLang="zh-CN" i="1" dirty="0">
                <a:solidFill>
                  <a:srgbClr val="000000"/>
                </a:solidFill>
                <a:latin typeface="Times New Roman" panose="02020603050405020304" pitchFamily="18" charset="0"/>
                <a:cs typeface="Times New Roman" panose="02020603050405020304" pitchFamily="18" charset="0"/>
              </a:rPr>
              <a:t> Cao, Sheng Qian, Hau-San Wong, Si Wu. Cross-domain Semantic Feature Learning via </a:t>
            </a:r>
            <a:endParaRPr lang="en-US" altLang="zh-CN" i="1" dirty="0">
              <a:latin typeface="Times New Roman" panose="02020603050405020304" pitchFamily="18" charset="0"/>
              <a:cs typeface="Times New Roman" panose="02020603050405020304" pitchFamily="18" charset="0"/>
            </a:endParaRPr>
          </a:p>
          <a:p>
            <a:r>
              <a:rPr lang="en-US" altLang="zh-CN" i="1" dirty="0">
                <a:solidFill>
                  <a:srgbClr val="000000"/>
                </a:solidFill>
                <a:latin typeface="Times New Roman" panose="02020603050405020304" pitchFamily="18" charset="0"/>
                <a:cs typeface="Times New Roman" panose="02020603050405020304" pitchFamily="18" charset="0"/>
              </a:rPr>
              <a:t>Adversarial Adaptation Networks. ICPR, 2018.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49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7371736" y="1938031"/>
            <a:ext cx="4114800" cy="4324452"/>
          </a:xfrm>
        </p:spPr>
        <p:txBody>
          <a:bodyPr/>
          <a:lstStyle/>
          <a:p>
            <a:r>
              <a:rPr lang="en-US" altLang="zh-CN" dirty="0"/>
              <a:t>Many previous methods address the domain shift by aligning the marginal feature distributions without considering semantic information.</a:t>
            </a:r>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18</a:t>
            </a:fld>
            <a:endParaRPr lang="en-US"/>
          </a:p>
        </p:txBody>
      </p:sp>
      <p:pic>
        <p:nvPicPr>
          <p:cNvPr id="6" name="图片 5">
            <a:extLst>
              <a:ext uri="{FF2B5EF4-FFF2-40B4-BE49-F238E27FC236}">
                <a16:creationId xmlns:a16="http://schemas.microsoft.com/office/drawing/2014/main" id="{2268CDC1-622C-4A63-87CC-FB744956DDAA}"/>
              </a:ext>
            </a:extLst>
          </p:cNvPr>
          <p:cNvPicPr>
            <a:picLocks noChangeAspect="1"/>
          </p:cNvPicPr>
          <p:nvPr/>
        </p:nvPicPr>
        <p:blipFill>
          <a:blip r:embed="rId2"/>
          <a:stretch>
            <a:fillRect/>
          </a:stretch>
        </p:blipFill>
        <p:spPr>
          <a:xfrm>
            <a:off x="1061447" y="1938031"/>
            <a:ext cx="5692694" cy="4014848"/>
          </a:xfrm>
          <a:prstGeom prst="rect">
            <a:avLst/>
          </a:prstGeom>
        </p:spPr>
      </p:pic>
      <p:sp>
        <p:nvSpPr>
          <p:cNvPr id="7" name="矩形 6">
            <a:extLst>
              <a:ext uri="{FF2B5EF4-FFF2-40B4-BE49-F238E27FC236}">
                <a16:creationId xmlns:a16="http://schemas.microsoft.com/office/drawing/2014/main" id="{76E47CCA-F0F1-44D0-9020-4569DF21E68E}"/>
              </a:ext>
            </a:extLst>
          </p:cNvPr>
          <p:cNvSpPr/>
          <p:nvPr/>
        </p:nvSpPr>
        <p:spPr>
          <a:xfrm>
            <a:off x="221226" y="5987018"/>
            <a:ext cx="7932174" cy="369332"/>
          </a:xfrm>
          <a:prstGeom prst="rect">
            <a:avLst/>
          </a:prstGeom>
        </p:spPr>
        <p:txBody>
          <a:bodyPr wrap="square">
            <a:spAutoFit/>
          </a:bodyPr>
          <a:lstStyle/>
          <a:p>
            <a:r>
              <a:rPr lang="fr-FR" altLang="zh-CN" dirty="0">
                <a:solidFill>
                  <a:srgbClr val="000000"/>
                </a:solidFill>
                <a:latin typeface="CMR9"/>
              </a:rPr>
              <a:t>Coutesy: Pei, Zhongyi, et al. ”Multi-Adversarial Domain Adaptation.” AAAI. 2018</a:t>
            </a:r>
            <a:endParaRPr lang="zh-CN" altLang="en-US" dirty="0"/>
          </a:p>
        </p:txBody>
      </p:sp>
    </p:spTree>
    <p:extLst>
      <p:ext uri="{BB962C8B-B14F-4D97-AF65-F5344CB8AC3E}">
        <p14:creationId xmlns:p14="http://schemas.microsoft.com/office/powerpoint/2010/main" val="1674259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7" y="1938031"/>
            <a:ext cx="10515599" cy="4324452"/>
          </a:xfrm>
        </p:spPr>
        <p:txBody>
          <a:bodyPr/>
          <a:lstStyle/>
          <a:p>
            <a:r>
              <a:rPr lang="en-US" altLang="zh-CN" dirty="0"/>
              <a:t>We attempt to preserve semantic information by reconstruction and transformation.</a:t>
            </a: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19</a:t>
            </a:fld>
            <a:endParaRPr lang="en-US"/>
          </a:p>
        </p:txBody>
      </p:sp>
      <p:pic>
        <p:nvPicPr>
          <p:cNvPr id="8" name="图片 7">
            <a:extLst>
              <a:ext uri="{FF2B5EF4-FFF2-40B4-BE49-F238E27FC236}">
                <a16:creationId xmlns:a16="http://schemas.microsoft.com/office/drawing/2014/main" id="{2A3C8A21-6AD3-47A0-8E89-15197814AF2E}"/>
              </a:ext>
            </a:extLst>
          </p:cNvPr>
          <p:cNvPicPr>
            <a:picLocks noChangeAspect="1"/>
          </p:cNvPicPr>
          <p:nvPr/>
        </p:nvPicPr>
        <p:blipFill>
          <a:blip r:embed="rId2"/>
          <a:stretch>
            <a:fillRect/>
          </a:stretch>
        </p:blipFill>
        <p:spPr>
          <a:xfrm>
            <a:off x="2505635" y="2833684"/>
            <a:ext cx="7180730" cy="3428799"/>
          </a:xfrm>
          <a:prstGeom prst="rect">
            <a:avLst/>
          </a:prstGeom>
        </p:spPr>
      </p:pic>
    </p:spTree>
    <p:extLst>
      <p:ext uri="{BB962C8B-B14F-4D97-AF65-F5344CB8AC3E}">
        <p14:creationId xmlns:p14="http://schemas.microsoft.com/office/powerpoint/2010/main" val="180484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t>Introduction to Domain Adaptation</a:t>
            </a:r>
          </a:p>
          <a:p>
            <a:endParaRPr lang="en-US"/>
          </a:p>
          <a:p>
            <a:r>
              <a:rPr lang="en-US"/>
              <a:t>Main Idea for Recent Adaptation Works</a:t>
            </a:r>
          </a:p>
          <a:p>
            <a:endParaRPr lang="en-US"/>
          </a:p>
          <a:p>
            <a:r>
              <a:rPr lang="en-US"/>
              <a:t>Proposed Works</a:t>
            </a:r>
          </a:p>
          <a:p>
            <a:pPr lvl="1"/>
            <a:r>
              <a:rPr lang="en-US"/>
              <a:t>Cross Domain Semantic Feature Learning via Adversarial Adaptation Networks</a:t>
            </a:r>
          </a:p>
          <a:p>
            <a:pPr lvl="1"/>
            <a:r>
              <a:rPr lang="en-US">
                <a:sym typeface="+mn-ea"/>
              </a:rPr>
              <a:t>Simplified Unsupervised Image Translation for Semantic Segmentation Adaptation</a:t>
            </a:r>
          </a:p>
          <a:p>
            <a:pPr lvl="1"/>
            <a:r>
              <a:rPr lang="en-US"/>
              <a:t>Generating Target Image-Label Pairs for Unsupervised Domain Adaptation</a:t>
            </a:r>
          </a:p>
          <a:p>
            <a:pPr lvl="1"/>
            <a:r>
              <a:rPr lang="en-US"/>
              <a:t>Model Adaptation: Unsupervised Domain Adaptation without Source Data</a:t>
            </a:r>
          </a:p>
          <a:p>
            <a:pPr lvl="1"/>
            <a:endParaRPr lang="en-US"/>
          </a:p>
          <a:p>
            <a:pPr lvl="0"/>
            <a:r>
              <a:rPr lang="en-US" sz="2800"/>
              <a:t>Conclusions and Future Works</a:t>
            </a:r>
            <a:endParaRPr lang="en-US"/>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20</a:t>
            </a:fld>
            <a:endParaRPr lang="en-US"/>
          </a:p>
        </p:txBody>
      </p:sp>
      <p:pic>
        <p:nvPicPr>
          <p:cNvPr id="9" name="图片 8">
            <a:extLst>
              <a:ext uri="{FF2B5EF4-FFF2-40B4-BE49-F238E27FC236}">
                <a16:creationId xmlns:a16="http://schemas.microsoft.com/office/drawing/2014/main" id="{3F0883A5-28BD-4CFF-98AC-180A7078EE50}"/>
              </a:ext>
            </a:extLst>
          </p:cNvPr>
          <p:cNvPicPr>
            <a:picLocks noChangeAspect="1"/>
          </p:cNvPicPr>
          <p:nvPr/>
        </p:nvPicPr>
        <p:blipFill>
          <a:blip r:embed="rId2"/>
          <a:stretch>
            <a:fillRect/>
          </a:stretch>
        </p:blipFill>
        <p:spPr>
          <a:xfrm>
            <a:off x="1366277" y="1938031"/>
            <a:ext cx="2869547" cy="4143670"/>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221361" cy="4154984"/>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 Learning cross-domain features</a:t>
                </a: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221361" cy="4154984"/>
              </a:xfrm>
              <a:prstGeom prst="rect">
                <a:avLst/>
              </a:prstGeom>
              <a:blipFill>
                <a:blip r:embed="rId3"/>
                <a:stretch>
                  <a:fillRect l="-1567" t="-1173" b="-2346"/>
                </a:stretch>
              </a:blipFill>
            </p:spPr>
            <p:txBody>
              <a:bodyPr/>
              <a:lstStyle/>
              <a:p>
                <a:r>
                  <a:rPr lang="zh-CN" altLang="en-US">
                    <a:noFill/>
                  </a:rPr>
                  <a:t> </a:t>
                </a:r>
              </a:p>
            </p:txBody>
          </p:sp>
        </mc:Fallback>
      </mc:AlternateContent>
      <p:pic>
        <p:nvPicPr>
          <p:cNvPr id="6" name="图片 5" descr="图片包含 游戏机, 桌子&#10;&#10;描述已自动生成">
            <a:extLst>
              <a:ext uri="{FF2B5EF4-FFF2-40B4-BE49-F238E27FC236}">
                <a16:creationId xmlns:a16="http://schemas.microsoft.com/office/drawing/2014/main" id="{1FB9A7D3-876A-4F8B-8366-89C2A26E6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430" y="2854052"/>
            <a:ext cx="6337176" cy="1825524"/>
          </a:xfrm>
          <a:prstGeom prst="rect">
            <a:avLst/>
          </a:prstGeom>
        </p:spPr>
      </p:pic>
    </p:spTree>
    <p:extLst>
      <p:ext uri="{BB962C8B-B14F-4D97-AF65-F5344CB8AC3E}">
        <p14:creationId xmlns:p14="http://schemas.microsoft.com/office/powerpoint/2010/main" val="3036390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21</a:t>
            </a:fld>
            <a:endParaRPr lang="en-US"/>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061587" cy="3416320"/>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(b) Preserving semantic information by reconstruction</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061587" cy="3416320"/>
              </a:xfrm>
              <a:prstGeom prst="rect">
                <a:avLst/>
              </a:prstGeom>
              <a:blipFill>
                <a:blip r:embed="rId2"/>
                <a:stretch>
                  <a:fillRect l="-1610" t="-1429" r="-6036" b="-321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4B582E9-4166-4D4C-A396-91A6B72056B4}"/>
              </a:ext>
            </a:extLst>
          </p:cNvPr>
          <p:cNvPicPr>
            <a:picLocks noChangeAspect="1"/>
          </p:cNvPicPr>
          <p:nvPr/>
        </p:nvPicPr>
        <p:blipFill>
          <a:blip r:embed="rId3"/>
          <a:stretch>
            <a:fillRect/>
          </a:stretch>
        </p:blipFill>
        <p:spPr>
          <a:xfrm>
            <a:off x="1771650" y="2134527"/>
            <a:ext cx="2266950" cy="4048125"/>
          </a:xfrm>
          <a:prstGeom prst="rect">
            <a:avLst/>
          </a:prstGeom>
        </p:spPr>
      </p:pic>
      <p:pic>
        <p:nvPicPr>
          <p:cNvPr id="7" name="图片 6" descr="图片包含 游戏机&#10;&#10;描述已自动生成">
            <a:extLst>
              <a:ext uri="{FF2B5EF4-FFF2-40B4-BE49-F238E27FC236}">
                <a16:creationId xmlns:a16="http://schemas.microsoft.com/office/drawing/2014/main" id="{CC52A44D-557C-416B-A569-4DB59A1A5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363" y="3139591"/>
            <a:ext cx="5210615" cy="967686"/>
          </a:xfrm>
          <a:prstGeom prst="rect">
            <a:avLst/>
          </a:prstGeom>
        </p:spPr>
      </p:pic>
    </p:spTree>
    <p:extLst>
      <p:ext uri="{BB962C8B-B14F-4D97-AF65-F5344CB8AC3E}">
        <p14:creationId xmlns:p14="http://schemas.microsoft.com/office/powerpoint/2010/main" val="2666192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22</a:t>
            </a:fld>
            <a:endParaRPr lang="en-US"/>
          </a:p>
        </p:txBody>
      </p:sp>
      <p:sp>
        <p:nvSpPr>
          <p:cNvPr id="12" name="文本框 11">
            <a:extLst>
              <a:ext uri="{FF2B5EF4-FFF2-40B4-BE49-F238E27FC236}">
                <a16:creationId xmlns:a16="http://schemas.microsoft.com/office/drawing/2014/main" id="{3FBC66E3-D8BD-4678-9A57-8937B1B150C2}"/>
              </a:ext>
            </a:extLst>
          </p:cNvPr>
          <p:cNvSpPr txBox="1"/>
          <p:nvPr/>
        </p:nvSpPr>
        <p:spPr>
          <a:xfrm>
            <a:off x="5289176" y="1938031"/>
            <a:ext cx="6064624" cy="3785652"/>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(c) Refine the model by transformation</a:t>
            </a: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r>
              <a:rPr lang="en-US" altLang="zh-CN" sz="2400" dirty="0"/>
              <a:t>      </a:t>
            </a:r>
            <a:r>
              <a:rPr lang="en-US" altLang="zh-CN" sz="2400" dirty="0">
                <a:latin typeface="Times New Roman" panose="02020603050405020304" pitchFamily="18" charset="0"/>
                <a:cs typeface="Times New Roman" panose="02020603050405020304" pitchFamily="18" charset="0"/>
              </a:rPr>
              <a:t>In ideal setting, the transferred data and original data would share the same semantic information</a:t>
            </a:r>
            <a:endParaRPr lang="en-US" altLang="zh-CN" sz="2400" dirty="0"/>
          </a:p>
        </p:txBody>
      </p:sp>
      <p:pic>
        <p:nvPicPr>
          <p:cNvPr id="6" name="图片 5">
            <a:extLst>
              <a:ext uri="{FF2B5EF4-FFF2-40B4-BE49-F238E27FC236}">
                <a16:creationId xmlns:a16="http://schemas.microsoft.com/office/drawing/2014/main" id="{90A80CB0-EB42-47E2-AF46-CFD40CBA994C}"/>
              </a:ext>
            </a:extLst>
          </p:cNvPr>
          <p:cNvPicPr>
            <a:picLocks noChangeAspect="1"/>
          </p:cNvPicPr>
          <p:nvPr/>
        </p:nvPicPr>
        <p:blipFill>
          <a:blip r:embed="rId2"/>
          <a:stretch>
            <a:fillRect/>
          </a:stretch>
        </p:blipFill>
        <p:spPr>
          <a:xfrm>
            <a:off x="1822449" y="2100660"/>
            <a:ext cx="2114550" cy="4048125"/>
          </a:xfrm>
          <a:prstGeom prst="rect">
            <a:avLst/>
          </a:prstGeom>
        </p:spPr>
      </p:pic>
      <p:pic>
        <p:nvPicPr>
          <p:cNvPr id="9" name="图片 8" descr="图片包含 游戏机, 桌子&#10;&#10;描述已自动生成">
            <a:extLst>
              <a:ext uri="{FF2B5EF4-FFF2-40B4-BE49-F238E27FC236}">
                <a16:creationId xmlns:a16="http://schemas.microsoft.com/office/drawing/2014/main" id="{57AE18A2-08FC-435F-9378-1493AB27B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194" y="2718242"/>
            <a:ext cx="5564929" cy="1808602"/>
          </a:xfrm>
          <a:prstGeom prst="rect">
            <a:avLst/>
          </a:prstGeom>
        </p:spPr>
      </p:pic>
    </p:spTree>
    <p:extLst>
      <p:ext uri="{BB962C8B-B14F-4D97-AF65-F5344CB8AC3E}">
        <p14:creationId xmlns:p14="http://schemas.microsoft.com/office/powerpoint/2010/main" val="6183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23</a:t>
            </a:fld>
            <a:endParaRPr lang="en-US"/>
          </a:p>
        </p:txBody>
      </p:sp>
      <p:pic>
        <p:nvPicPr>
          <p:cNvPr id="3" name="图片 2">
            <a:extLst>
              <a:ext uri="{FF2B5EF4-FFF2-40B4-BE49-F238E27FC236}">
                <a16:creationId xmlns:a16="http://schemas.microsoft.com/office/drawing/2014/main" id="{359C7CA7-1F62-4A9A-A2A3-F86972E932F8}"/>
              </a:ext>
            </a:extLst>
          </p:cNvPr>
          <p:cNvPicPr>
            <a:picLocks noChangeAspect="1"/>
          </p:cNvPicPr>
          <p:nvPr/>
        </p:nvPicPr>
        <p:blipFill>
          <a:blip r:embed="rId2"/>
          <a:stretch>
            <a:fillRect/>
          </a:stretch>
        </p:blipFill>
        <p:spPr>
          <a:xfrm>
            <a:off x="1026057" y="2658221"/>
            <a:ext cx="10139885" cy="3097120"/>
          </a:xfrm>
          <a:prstGeom prst="rect">
            <a:avLst/>
          </a:prstGeom>
        </p:spPr>
      </p:pic>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Ablation study</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55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24</a:t>
            </a:fld>
            <a:endParaRPr lang="en-US"/>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Visualization of generated images</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3480921-3237-43F2-AE13-8F08C06B6F8A}"/>
              </a:ext>
            </a:extLst>
          </p:cNvPr>
          <p:cNvPicPr>
            <a:picLocks noChangeAspect="1"/>
          </p:cNvPicPr>
          <p:nvPr/>
        </p:nvPicPr>
        <p:blipFill>
          <a:blip r:embed="rId2"/>
          <a:stretch>
            <a:fillRect/>
          </a:stretch>
        </p:blipFill>
        <p:spPr>
          <a:xfrm>
            <a:off x="2619935" y="2701650"/>
            <a:ext cx="6952129" cy="3582984"/>
          </a:xfrm>
          <a:prstGeom prst="rect">
            <a:avLst/>
          </a:prstGeom>
        </p:spPr>
      </p:pic>
    </p:spTree>
    <p:extLst>
      <p:ext uri="{BB962C8B-B14F-4D97-AF65-F5344CB8AC3E}">
        <p14:creationId xmlns:p14="http://schemas.microsoft.com/office/powerpoint/2010/main" val="162773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25</a:t>
            </a:fld>
            <a:endParaRPr lang="en-US"/>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Quantitative Analysis</a:t>
            </a:r>
            <a:endParaRPr lang="en-US" altLang="zh-CN" sz="2800" b="0" dirty="0">
              <a:latin typeface="Times New Roman" panose="02020603050405020304" pitchFamily="18" charset="0"/>
              <a:cs typeface="Times New Roman" panose="020206030504050203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E8302B7-F024-4095-8B82-5EF30392868E}"/>
              </a:ext>
            </a:extLst>
          </p:cNvPr>
          <p:cNvPicPr>
            <a:picLocks noChangeAspect="1"/>
          </p:cNvPicPr>
          <p:nvPr/>
        </p:nvPicPr>
        <p:blipFill>
          <a:blip r:embed="rId2"/>
          <a:stretch>
            <a:fillRect/>
          </a:stretch>
        </p:blipFill>
        <p:spPr>
          <a:xfrm>
            <a:off x="2437397" y="2501432"/>
            <a:ext cx="7317206" cy="3667293"/>
          </a:xfrm>
          <a:prstGeom prst="rect">
            <a:avLst/>
          </a:prstGeom>
        </p:spPr>
      </p:pic>
    </p:spTree>
    <p:extLst>
      <p:ext uri="{BB962C8B-B14F-4D97-AF65-F5344CB8AC3E}">
        <p14:creationId xmlns:p14="http://schemas.microsoft.com/office/powerpoint/2010/main" val="3525396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solidFill>
                  <a:schemeClr val="bg1">
                    <a:lumMod val="65000"/>
                  </a:schemeClr>
                </a:solidFill>
              </a:rPr>
              <a:t>Cross Domain Semantic Feature Learning via Adversarial Adaptation Networks</a:t>
            </a:r>
          </a:p>
          <a:p>
            <a:pPr lvl="1"/>
            <a:r>
              <a:rPr lang="en-US" dirty="0">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26</a:t>
            </a:fld>
            <a:endParaRPr lang="en-US"/>
          </a:p>
        </p:txBody>
      </p:sp>
    </p:spTree>
    <p:extLst>
      <p:ext uri="{BB962C8B-B14F-4D97-AF65-F5344CB8AC3E}">
        <p14:creationId xmlns:p14="http://schemas.microsoft.com/office/powerpoint/2010/main" val="174945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Simplified Unsupervised Image Translation for Semantic Segmentation Adaptation</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27</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a:t>
            </a:r>
            <a:r>
              <a:rPr lang="en-US" altLang="zh-CN" i="1" dirty="0" err="1">
                <a:latin typeface="Times New Roman" panose="02020603050405020304" pitchFamily="18" charset="0"/>
                <a:cs typeface="Times New Roman" panose="02020603050405020304" pitchFamily="18" charset="0"/>
              </a:rPr>
              <a:t>Qianfen</a:t>
            </a:r>
            <a:r>
              <a:rPr lang="en-US" altLang="zh-CN" i="1" dirty="0">
                <a:latin typeface="Times New Roman" panose="02020603050405020304" pitchFamily="18" charset="0"/>
                <a:cs typeface="Times New Roman" panose="02020603050405020304" pitchFamily="18" charset="0"/>
              </a:rPr>
              <a:t> Jiao, Si Wu, Hau-San Wong. Simplified Unsupervised Image Translation </a:t>
            </a:r>
          </a:p>
          <a:p>
            <a:r>
              <a:rPr lang="en-US" altLang="zh-CN" i="1" dirty="0">
                <a:latin typeface="Times New Roman" panose="02020603050405020304" pitchFamily="18" charset="0"/>
                <a:cs typeface="Times New Roman" panose="02020603050405020304" pitchFamily="18" charset="0"/>
              </a:rPr>
              <a:t>for Semantic Segmentation Adaptation. Pattern Recognition Journal, 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244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Many feature-level alignment methods focus on the image classification, which may not be effective on the semantic segmentation which requires accurate spatial information.</a:t>
            </a:r>
          </a:p>
          <a:p>
            <a:endParaRPr lang="en-US" dirty="0"/>
          </a:p>
          <a:p>
            <a:endParaRPr lang="en-US" dirty="0"/>
          </a:p>
          <a:p>
            <a:r>
              <a:rPr lang="en-US" dirty="0"/>
              <a:t>Therefore, recent works tend to image-to-image translation for domain adaptation, which is the pixel-level alignment.</a:t>
            </a:r>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28</a:t>
            </a:fld>
            <a:endParaRPr lang="en-US"/>
          </a:p>
        </p:txBody>
      </p:sp>
    </p:spTree>
    <p:extLst>
      <p:ext uri="{BB962C8B-B14F-4D97-AF65-F5344CB8AC3E}">
        <p14:creationId xmlns:p14="http://schemas.microsoft.com/office/powerpoint/2010/main" val="2890995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However, for </a:t>
            </a:r>
            <a:r>
              <a:rPr lang="en-US" altLang="zh-CN" u="sng" dirty="0"/>
              <a:t>unsupervised high-resolution image-to-image translation</a:t>
            </a:r>
            <a:r>
              <a:rPr lang="en-US" altLang="zh-CN" dirty="0"/>
              <a:t>, Cycle-GAN is often used:</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29</a:t>
            </a:fld>
            <a:endParaRPr lang="en-US"/>
          </a:p>
        </p:txBody>
      </p:sp>
      <p:pic>
        <p:nvPicPr>
          <p:cNvPr id="6" name="图片 5">
            <a:extLst>
              <a:ext uri="{FF2B5EF4-FFF2-40B4-BE49-F238E27FC236}">
                <a16:creationId xmlns:a16="http://schemas.microsoft.com/office/drawing/2014/main" id="{D25949E7-3E67-4776-8AD1-F357A346B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317" y="2826757"/>
            <a:ext cx="7957883" cy="3307847"/>
          </a:xfrm>
          <a:prstGeom prst="rect">
            <a:avLst/>
          </a:prstGeom>
        </p:spPr>
      </p:pic>
    </p:spTree>
    <p:extLst>
      <p:ext uri="{BB962C8B-B14F-4D97-AF65-F5344CB8AC3E}">
        <p14:creationId xmlns:p14="http://schemas.microsoft.com/office/powerpoint/2010/main" val="141256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t>Introduction to Domain Adaptation</a:t>
            </a:r>
          </a:p>
          <a:p>
            <a:endParaRPr lang="en-US"/>
          </a:p>
          <a:p>
            <a:r>
              <a:rPr lang="en-US">
                <a:solidFill>
                  <a:schemeClr val="bg1">
                    <a:lumMod val="65000"/>
                  </a:schemeClr>
                </a:solidFill>
              </a:rPr>
              <a:t>Main Idea for Recent Adaptation Works</a:t>
            </a:r>
          </a:p>
          <a:p>
            <a:endParaRPr lang="en-US">
              <a:solidFill>
                <a:schemeClr val="bg1">
                  <a:lumMod val="65000"/>
                </a:schemeClr>
              </a:solidFill>
            </a:endParaRPr>
          </a:p>
          <a:p>
            <a:r>
              <a:rPr lang="en-US">
                <a:solidFill>
                  <a:schemeClr val="bg1">
                    <a:lumMod val="65000"/>
                  </a:schemeClr>
                </a:solidFill>
              </a:rPr>
              <a:t>Proposed Works</a:t>
            </a:r>
          </a:p>
          <a:p>
            <a:pPr lvl="1"/>
            <a:r>
              <a:rPr lang="en-US">
                <a:solidFill>
                  <a:schemeClr val="bg1">
                    <a:lumMod val="65000"/>
                  </a:schemeClr>
                </a:solidFill>
              </a:rPr>
              <a:t>Cross Domain Semantic Feature Learning via Adversarial Adaptation Networks</a:t>
            </a:r>
          </a:p>
          <a:p>
            <a:pPr lvl="1"/>
            <a:r>
              <a:rPr lang="en-US">
                <a:solidFill>
                  <a:schemeClr val="bg1">
                    <a:lumMod val="65000"/>
                  </a:schemeClr>
                </a:solidFill>
                <a:sym typeface="+mn-ea"/>
              </a:rPr>
              <a:t>Simplified Unsupervised Image Translation for Semantic Segmentation Adaptation</a:t>
            </a:r>
          </a:p>
          <a:p>
            <a:pPr lvl="1"/>
            <a:r>
              <a:rPr lang="en-US">
                <a:solidFill>
                  <a:schemeClr val="bg1">
                    <a:lumMod val="65000"/>
                  </a:schemeClr>
                </a:solidFill>
              </a:rPr>
              <a:t>Generating Target Image-Label Pairs for Unsupervised Domain Adaptation</a:t>
            </a:r>
          </a:p>
          <a:p>
            <a:pPr lvl="1"/>
            <a:r>
              <a:rPr lang="en-US">
                <a:solidFill>
                  <a:schemeClr val="bg1">
                    <a:lumMod val="65000"/>
                  </a:schemeClr>
                </a:solidFill>
              </a:rPr>
              <a:t>Model Adaptation: Unsupervised Domain Adaptation without Source Data</a:t>
            </a:r>
          </a:p>
          <a:p>
            <a:pPr lvl="1"/>
            <a:endParaRPr lang="en-US">
              <a:solidFill>
                <a:schemeClr val="bg1">
                  <a:lumMod val="65000"/>
                </a:schemeClr>
              </a:solidFill>
            </a:endParaRPr>
          </a:p>
          <a:p>
            <a:pPr lvl="0"/>
            <a:r>
              <a:rPr lang="en-US" sz="2800">
                <a:solidFill>
                  <a:schemeClr val="bg1">
                    <a:lumMod val="65000"/>
                  </a:schemeClr>
                </a:solidFill>
              </a:rPr>
              <a:t>Conclusions and Future Works</a:t>
            </a:r>
            <a:endParaRPr lang="en-US">
              <a:solidFill>
                <a:schemeClr val="bg1">
                  <a:lumMod val="65000"/>
                </a:schemeClr>
              </a:solidFill>
            </a:endParaRPr>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We aims to propose a simplified one-way translation method, designed for the semantic segmentation task:</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30</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585632" y="2860556"/>
            <a:ext cx="8042462" cy="3401927"/>
          </a:xfrm>
          <a:prstGeom prst="rect">
            <a:avLst/>
          </a:prstGeom>
        </p:spPr>
      </p:pic>
    </p:spTree>
    <p:extLst>
      <p:ext uri="{BB962C8B-B14F-4D97-AF65-F5344CB8AC3E}">
        <p14:creationId xmlns:p14="http://schemas.microsoft.com/office/powerpoint/2010/main" val="4105110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31</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mc:Choice xmlns:a14="http://schemas.microsoft.com/office/drawing/2010/main"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𝑎𝑑𝑣</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𝐷</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3">
                <a:extLst>
                  <a:ext uri="{FF2B5EF4-FFF2-40B4-BE49-F238E27FC236}">
                    <a16:creationId xmlns:a16="http://schemas.microsoft.com/office/drawing/2014/main" id="{7CAEB75B-CE7F-4748-B6C7-0591CA9BA1E7}"/>
                  </a:ext>
                </a:extLst>
              </p:cNvPr>
              <p:cNvSpPr txBox="1">
                <a:spLocks/>
              </p:cNvSpPr>
              <p:nvPr/>
            </p:nvSpPr>
            <p:spPr>
              <a:xfrm>
                <a:off x="7274859" y="2426081"/>
                <a:ext cx="4917141"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Adversarial Loss: aims to match the target distribution.</a:t>
                </a:r>
              </a:p>
              <a:p>
                <a:pPr marL="0" indent="0">
                  <a:buFont typeface="Arial" panose="020B0604020202020204" pitchFamily="34" charset="0"/>
                  <a:buNone/>
                </a:pPr>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𝑎𝑑𝑣</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𝐷</m:t>
                          </m:r>
                          <m:r>
                            <a:rPr lang="en-US" sz="2400" i="1" smtClean="0">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𝐺</m:t>
                          </m:r>
                        </m:e>
                      </m:d>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sub>
                      </m:sSub>
                      <m:d>
                        <m:dPr>
                          <m:begChr m:val="["/>
                          <m:endChr m:val="]"/>
                          <m:ctrlPr>
                            <a:rPr lang="en-US" sz="2400" i="1" smtClean="0">
                              <a:latin typeface="Cambria Math" panose="02040503050406030204" pitchFamily="18" charset="0"/>
                              <a:ea typeface="Cambria Math" panose="02040503050406030204" pitchFamily="18" charset="0"/>
                            </a:rPr>
                          </m:ctrlPr>
                        </m:dPr>
                        <m:e>
                          <m:r>
                            <m:rPr>
                              <m:sty m:val="p"/>
                            </m:rPr>
                            <a:rPr lang="en-US" sz="2400" i="1" smtClean="0">
                              <a:latin typeface="Cambria Math" panose="02040503050406030204" pitchFamily="18" charset="0"/>
                              <a:ea typeface="Cambria Math" panose="02040503050406030204" pitchFamily="18" charset="0"/>
                            </a:rPr>
                            <m:t>log</m:t>
                          </m:r>
                          <m:r>
                            <a:rPr lang="en-US" sz="240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𝐷</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e>
                          </m:d>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sub>
                      </m:sSub>
                      <m:d>
                        <m:dPr>
                          <m:begChr m:val="["/>
                          <m:endChr m:val="]"/>
                          <m:ctrlPr>
                            <a:rPr lang="en-US" sz="2400" i="1">
                              <a:latin typeface="Cambria Math" panose="02040503050406030204" pitchFamily="18" charset="0"/>
                              <a:ea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log</m:t>
                          </m:r>
                          <m:r>
                            <a:rPr lang="en-US" sz="2400" i="1">
                              <a:latin typeface="Cambria Math" panose="02040503050406030204" pitchFamily="18" charset="0"/>
                              <a:ea typeface="Cambria Math" panose="02040503050406030204" pitchFamily="18" charset="0"/>
                            </a:rPr>
                            <m:t> (1 − </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𝐺</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r>
                            <a:rPr lang="en-US" sz="2400" i="1" smtClean="0">
                              <a:latin typeface="Cambria Math" panose="02040503050406030204" pitchFamily="18" charset="0"/>
                              <a:ea typeface="Cambria Math" panose="02040503050406030204" pitchFamily="18" charset="0"/>
                            </a:rPr>
                            <m:t>)</m:t>
                          </m:r>
                        </m:e>
                      </m:d>
                    </m:oMath>
                  </m:oMathPara>
                </a14:m>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mc:Choice>
        <mc:Fallback>
          <p:sp>
            <p:nvSpPr>
              <p:cNvPr id="9" name="Content Placeholder 3">
                <a:extLst>
                  <a:ext uri="{FF2B5EF4-FFF2-40B4-BE49-F238E27FC236}">
                    <a16:creationId xmlns:a16="http://schemas.microsoft.com/office/drawing/2014/main" id="{7CAEB75B-CE7F-4748-B6C7-0591CA9BA1E7}"/>
                  </a:ext>
                </a:extLst>
              </p:cNvPr>
              <p:cNvSpPr txBox="1">
                <a:spLocks noRot="1" noChangeAspect="1" noMove="1" noResize="1" noEditPoints="1" noAdjustHandles="1" noChangeArrowheads="1" noChangeShapeType="1" noTextEdit="1"/>
              </p:cNvSpPr>
              <p:nvPr/>
            </p:nvSpPr>
            <p:spPr>
              <a:xfrm>
                <a:off x="7274859" y="2426081"/>
                <a:ext cx="4917141" cy="3388658"/>
              </a:xfrm>
              <a:prstGeom prst="rect">
                <a:avLst/>
              </a:prstGeom>
              <a:blipFill>
                <a:blip r:embed="rId5"/>
                <a:stretch>
                  <a:fillRect l="-1859"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006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32</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mc:Choice xmlns:a14="http://schemas.microsoft.com/office/drawing/2010/main"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𝑠𝑒𝑚𝐶𝑜𝑛</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3">
                <a:extLst>
                  <a:ext uri="{FF2B5EF4-FFF2-40B4-BE49-F238E27FC236}">
                    <a16:creationId xmlns:a16="http://schemas.microsoft.com/office/drawing/2014/main" id="{92F2BDE5-F1AB-49E3-9FC9-8904AECA3C2C}"/>
                  </a:ext>
                </a:extLst>
              </p:cNvPr>
              <p:cNvSpPr txBox="1">
                <a:spLocks/>
              </p:cNvSpPr>
              <p:nvPr/>
            </p:nvSpPr>
            <p:spPr>
              <a:xfrm>
                <a:off x="7124048" y="2329190"/>
                <a:ext cx="4898316" cy="33886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a:t>Semantic-Content Loss</a:t>
                </a:r>
                <a:r>
                  <a:rPr lang="en-US" sz="2600" dirty="0"/>
                  <a:t>: aims to preserve the semantic and content information.</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𝐿</m:t>
                          </m:r>
                        </m:e>
                        <m:sub>
                          <m:r>
                            <a:rPr lang="en-US" sz="2600" i="1" smtClean="0">
                              <a:solidFill>
                                <a:srgbClr val="FF0000"/>
                              </a:solidFill>
                              <a:latin typeface="Cambria Math" panose="02040503050406030204" pitchFamily="18" charset="0"/>
                            </a:rPr>
                            <m:t>𝑠𝑒𝑚𝐶𝑜𝑛</m:t>
                          </m:r>
                        </m:sub>
                      </m:sSub>
                      <m:d>
                        <m:dPr>
                          <m:ctrlPr>
                            <a:rPr lang="en-US" sz="2600" i="1" smtClean="0">
                              <a:solidFill>
                                <a:srgbClr val="FF0000"/>
                              </a:solidFill>
                              <a:latin typeface="Cambria Math" panose="02040503050406030204" pitchFamily="18" charset="0"/>
                            </a:rPr>
                          </m:ctrlPr>
                        </m:dPr>
                        <m:e>
                          <m:r>
                            <a:rPr lang="en-US" sz="2600" i="1" smtClean="0">
                              <a:solidFill>
                                <a:srgbClr val="FF0000"/>
                              </a:solidFill>
                              <a:latin typeface="Cambria Math" panose="02040503050406030204" pitchFamily="18" charset="0"/>
                            </a:rPr>
                            <m:t>𝐺</m:t>
                          </m:r>
                        </m:e>
                      </m:d>
                      <m:r>
                        <a:rPr lang="en-US" sz="2600" i="1" smtClean="0">
                          <a:latin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𝑠𝑒𝑚</m:t>
                          </m:r>
                        </m:sub>
                      </m:sSub>
                      <m:r>
                        <a:rPr lang="en-US" sz="2600" i="1" smtClean="0">
                          <a:latin typeface="Cambria Math" panose="02040503050406030204" pitchFamily="18" charset="0"/>
                          <a:ea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𝑐𝑜𝑛</m:t>
                          </m:r>
                        </m:sub>
                      </m:sSub>
                    </m:oMath>
                  </m:oMathPara>
                </a14:m>
                <a:endParaRPr lang="en-US" sz="2600" baseline="-25000" dirty="0"/>
              </a:p>
              <a:p>
                <a:pPr marL="0" indent="0">
                  <a:buFont typeface="Arial" panose="020B0604020202020204" pitchFamily="34" charset="0"/>
                  <a:buNone/>
                </a:pPr>
                <a:endParaRPr lang="en-US" baseline="-25000" dirty="0"/>
              </a:p>
              <a:p>
                <a:pPr marL="0" indent="0">
                  <a:buFont typeface="Arial" panose="020B0604020202020204" pitchFamily="34" charset="0"/>
                  <a:buNone/>
                </a:pPr>
                <a:r>
                  <a:rPr lang="en-US" sz="2400" dirty="0"/>
                  <a:t>Where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𝑠𝑒𝑚</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smtClean="0">
                                <a:latin typeface="Cambria Math" panose="02040503050406030204" pitchFamily="18" charset="0"/>
                                <a:ea typeface="Cambria Math" panose="02040503050406030204" pitchFamily="18" charset="0"/>
                              </a:rPr>
                              <m:t>x</m:t>
                            </m:r>
                          </m:e>
                          <m:sub>
                            <m:r>
                              <m:rPr>
                                <m:sty m:val="p"/>
                              </m:rPr>
                              <a:rPr lang="en-US" sz="2400" smtClean="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ℋ</m:t>
                    </m:r>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𝑆𝑒𝑔</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𝑌</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oMath>
                </a14:m>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𝑐𝑜𝑛</m:t>
                          </m:r>
                        </m:sub>
                      </m:sSub>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d>
                            <m:dPr>
                              <m:begChr m:val="‖"/>
                              <m:endChr m:val="‖"/>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𝑓</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e>
                        <m:sup>
                          <m:r>
                            <a:rPr lang="en-US" sz="240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10" name="Content Placeholder 3">
                <a:extLst>
                  <a:ext uri="{FF2B5EF4-FFF2-40B4-BE49-F238E27FC236}">
                    <a16:creationId xmlns:a16="http://schemas.microsoft.com/office/drawing/2014/main" id="{92F2BDE5-F1AB-49E3-9FC9-8904AECA3C2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167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33</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mc:Choice xmlns:a14="http://schemas.microsoft.com/office/drawing/2010/main"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𝑡𝑎𝑠𝑘</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3">
                <a:extLst>
                  <a:ext uri="{FF2B5EF4-FFF2-40B4-BE49-F238E27FC236}">
                    <a16:creationId xmlns:a16="http://schemas.microsoft.com/office/drawing/2014/main" id="{1A707DD2-3065-443C-A032-4B00415E1C7C}"/>
                  </a:ext>
                </a:extLst>
              </p:cNvPr>
              <p:cNvSpPr txBox="1">
                <a:spLocks/>
              </p:cNvSpPr>
              <p:nvPr/>
            </p:nvSpPr>
            <p:spPr>
              <a:xfrm>
                <a:off x="7124048" y="2329190"/>
                <a:ext cx="4898316"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t>Task Loss</a:t>
                </a:r>
                <a:r>
                  <a:rPr lang="en-US" sz="2400" dirty="0"/>
                  <a:t>: computes cross entropy for each pixel with source and generated images.</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𝑡𝑎𝑠𝑘</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𝑆𝑒𝑔</m:t>
                          </m:r>
                        </m:e>
                      </m:d>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𝐺</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r>
                        <a:rPr lang="en-US" sz="2400" i="1" smtClean="0">
                          <a:latin typeface="Cambria Math" panose="02040503050406030204" pitchFamily="18" charset="0"/>
                          <a:ea typeface="Cambria Math" panose="02040503050406030204" pitchFamily="18" charset="0"/>
                        </a:rPr>
                        <m:t>}</m:t>
                      </m:r>
                    </m:oMath>
                  </m:oMathPara>
                </a14:m>
                <a:endParaRPr lang="en-US" sz="2400" baseline="-25000" dirty="0"/>
              </a:p>
            </p:txBody>
          </p:sp>
        </mc:Choice>
        <mc:Fallback>
          <p:sp>
            <p:nvSpPr>
              <p:cNvPr id="9" name="Content Placeholder 3">
                <a:extLst>
                  <a:ext uri="{FF2B5EF4-FFF2-40B4-BE49-F238E27FC236}">
                    <a16:creationId xmlns:a16="http://schemas.microsoft.com/office/drawing/2014/main" id="{1A707DD2-3065-443C-A032-4B00415E1C7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r="-2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6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normAutofit/>
          </a:bodyPr>
          <a:lstStyle/>
          <a:p>
            <a:r>
              <a:rPr lang="en-US" altLang="zh-CN" dirty="0"/>
              <a:t>Dataset Settings: focus on adaptation from synthetic domain to real domain:</a:t>
            </a:r>
          </a:p>
          <a:p>
            <a:pPr lvl="1"/>
            <a:r>
              <a:rPr lang="en-US" altLang="zh-CN" dirty="0"/>
              <a:t>GTA5: is a large-scale urban scene dataset that includes 24966 synthetic high-quality images with pixel-level annotations. All these images and annotations are collected from Grand Theft Auto V (GTA5).</a:t>
            </a:r>
          </a:p>
          <a:p>
            <a:pPr lvl="1"/>
            <a:endParaRPr lang="en-US" altLang="zh-CN" dirty="0"/>
          </a:p>
          <a:p>
            <a:pPr lvl="1"/>
            <a:r>
              <a:rPr lang="en-US" altLang="zh-CN" dirty="0"/>
              <a:t>SYNTHIA:  is a dataset with large well-annotated synthetic images collected from virtual worlds across various environments.</a:t>
            </a:r>
          </a:p>
          <a:p>
            <a:pPr lvl="1"/>
            <a:endParaRPr lang="en-US" altLang="zh-CN" dirty="0"/>
          </a:p>
          <a:p>
            <a:pPr lvl="1"/>
            <a:r>
              <a:rPr lang="en-US" altLang="zh-CN" dirty="0"/>
              <a:t>Cityscapes:  is a real-world urban scene dataset that includes 2975 training samples and 500 validation samples with fine pixel-level annotation.</a:t>
            </a:r>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34</a:t>
            </a:fld>
            <a:endParaRPr lang="en-US"/>
          </a:p>
        </p:txBody>
      </p:sp>
    </p:spTree>
    <p:extLst>
      <p:ext uri="{BB962C8B-B14F-4D97-AF65-F5344CB8AC3E}">
        <p14:creationId xmlns:p14="http://schemas.microsoft.com/office/powerpoint/2010/main" val="69800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(Generated images)</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35</a:t>
            </a:fld>
            <a:endParaRPr lang="en-US"/>
          </a:p>
        </p:txBody>
      </p:sp>
      <p:pic>
        <p:nvPicPr>
          <p:cNvPr id="6" name="图片 5">
            <a:extLst>
              <a:ext uri="{FF2B5EF4-FFF2-40B4-BE49-F238E27FC236}">
                <a16:creationId xmlns:a16="http://schemas.microsoft.com/office/drawing/2014/main" id="{141A2953-C521-4C2E-B9FE-EC631CF5950F}"/>
              </a:ext>
            </a:extLst>
          </p:cNvPr>
          <p:cNvPicPr>
            <a:picLocks noChangeAspect="1"/>
          </p:cNvPicPr>
          <p:nvPr/>
        </p:nvPicPr>
        <p:blipFill>
          <a:blip r:embed="rId2"/>
          <a:stretch>
            <a:fillRect/>
          </a:stretch>
        </p:blipFill>
        <p:spPr>
          <a:xfrm>
            <a:off x="2581835" y="2238994"/>
            <a:ext cx="7261412" cy="4072907"/>
          </a:xfrm>
          <a:prstGeom prst="rect">
            <a:avLst/>
          </a:prstGeom>
        </p:spPr>
      </p:pic>
    </p:spTree>
    <p:extLst>
      <p:ext uri="{BB962C8B-B14F-4D97-AF65-F5344CB8AC3E}">
        <p14:creationId xmlns:p14="http://schemas.microsoft.com/office/powerpoint/2010/main" val="298981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(Comparison before and after adaptation)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36</a:t>
            </a:fld>
            <a:endParaRPr lang="en-US"/>
          </a:p>
        </p:txBody>
      </p:sp>
      <p:pic>
        <p:nvPicPr>
          <p:cNvPr id="7" name="图片 6">
            <a:extLst>
              <a:ext uri="{FF2B5EF4-FFF2-40B4-BE49-F238E27FC236}">
                <a16:creationId xmlns:a16="http://schemas.microsoft.com/office/drawing/2014/main" id="{52BBEE1A-BE53-4F13-A35A-A543A9387F28}"/>
              </a:ext>
            </a:extLst>
          </p:cNvPr>
          <p:cNvPicPr>
            <a:picLocks noChangeAspect="1"/>
          </p:cNvPicPr>
          <p:nvPr/>
        </p:nvPicPr>
        <p:blipFill>
          <a:blip r:embed="rId3"/>
          <a:stretch>
            <a:fillRect/>
          </a:stretch>
        </p:blipFill>
        <p:spPr>
          <a:xfrm>
            <a:off x="2390775" y="2270125"/>
            <a:ext cx="7410450" cy="4086225"/>
          </a:xfrm>
          <a:prstGeom prst="rect">
            <a:avLst/>
          </a:prstGeom>
        </p:spPr>
      </p:pic>
    </p:spTree>
    <p:extLst>
      <p:ext uri="{BB962C8B-B14F-4D97-AF65-F5344CB8AC3E}">
        <p14:creationId xmlns:p14="http://schemas.microsoft.com/office/powerpoint/2010/main" val="3175976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(Generation comparison)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37</a:t>
            </a:fld>
            <a:endParaRPr lang="en-US"/>
          </a:p>
        </p:txBody>
      </p:sp>
      <p:pic>
        <p:nvPicPr>
          <p:cNvPr id="6" name="图片 5">
            <a:extLst>
              <a:ext uri="{FF2B5EF4-FFF2-40B4-BE49-F238E27FC236}">
                <a16:creationId xmlns:a16="http://schemas.microsoft.com/office/drawing/2014/main" id="{5476F4EE-2F89-4D92-B9D2-1ABCA72C3FA2}"/>
              </a:ext>
            </a:extLst>
          </p:cNvPr>
          <p:cNvPicPr>
            <a:picLocks noChangeAspect="1"/>
          </p:cNvPicPr>
          <p:nvPr/>
        </p:nvPicPr>
        <p:blipFill>
          <a:blip r:embed="rId3"/>
          <a:stretch>
            <a:fillRect/>
          </a:stretch>
        </p:blipFill>
        <p:spPr>
          <a:xfrm>
            <a:off x="2305889" y="2286758"/>
            <a:ext cx="7676311" cy="4159237"/>
          </a:xfrm>
          <a:prstGeom prst="rect">
            <a:avLst/>
          </a:prstGeom>
        </p:spPr>
      </p:pic>
    </p:spTree>
    <p:extLst>
      <p:ext uri="{BB962C8B-B14F-4D97-AF65-F5344CB8AC3E}">
        <p14:creationId xmlns:p14="http://schemas.microsoft.com/office/powerpoint/2010/main" val="4135345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(Segmentation comparison)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38</a:t>
            </a:fld>
            <a:endParaRPr lang="en-US"/>
          </a:p>
        </p:txBody>
      </p:sp>
      <p:pic>
        <p:nvPicPr>
          <p:cNvPr id="7" name="图片 6">
            <a:extLst>
              <a:ext uri="{FF2B5EF4-FFF2-40B4-BE49-F238E27FC236}">
                <a16:creationId xmlns:a16="http://schemas.microsoft.com/office/drawing/2014/main" id="{6E7CF101-5787-4D2B-B3B1-9A69F2297065}"/>
              </a:ext>
            </a:extLst>
          </p:cNvPr>
          <p:cNvPicPr>
            <a:picLocks noChangeAspect="1"/>
          </p:cNvPicPr>
          <p:nvPr/>
        </p:nvPicPr>
        <p:blipFill>
          <a:blip r:embed="rId3"/>
          <a:stretch>
            <a:fillRect/>
          </a:stretch>
        </p:blipFill>
        <p:spPr>
          <a:xfrm>
            <a:off x="1017973" y="2854978"/>
            <a:ext cx="10156054" cy="2810716"/>
          </a:xfrm>
          <a:prstGeom prst="rect">
            <a:avLst/>
          </a:prstGeom>
        </p:spPr>
      </p:pic>
    </p:spTree>
    <p:extLst>
      <p:ext uri="{BB962C8B-B14F-4D97-AF65-F5344CB8AC3E}">
        <p14:creationId xmlns:p14="http://schemas.microsoft.com/office/powerpoint/2010/main" val="3458766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Transplant the pre-trained generator (with FCN-VGG16) to the other segmentation backbone.</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39</a:t>
            </a:fld>
            <a:endParaRPr lang="en-US"/>
          </a:p>
        </p:txBody>
      </p:sp>
      <p:pic>
        <p:nvPicPr>
          <p:cNvPr id="6" name="图片 5">
            <a:extLst>
              <a:ext uri="{FF2B5EF4-FFF2-40B4-BE49-F238E27FC236}">
                <a16:creationId xmlns:a16="http://schemas.microsoft.com/office/drawing/2014/main" id="{BC0E5E5C-F695-40D7-81EC-5BA4BC257D7E}"/>
              </a:ext>
            </a:extLst>
          </p:cNvPr>
          <p:cNvPicPr>
            <a:picLocks noChangeAspect="1"/>
          </p:cNvPicPr>
          <p:nvPr/>
        </p:nvPicPr>
        <p:blipFill>
          <a:blip r:embed="rId3"/>
          <a:stretch>
            <a:fillRect/>
          </a:stretch>
        </p:blipFill>
        <p:spPr>
          <a:xfrm>
            <a:off x="1836924" y="3074167"/>
            <a:ext cx="8518151" cy="2627385"/>
          </a:xfrm>
          <a:prstGeom prst="rect">
            <a:avLst/>
          </a:prstGeom>
        </p:spPr>
      </p:pic>
    </p:spTree>
    <p:extLst>
      <p:ext uri="{BB962C8B-B14F-4D97-AF65-F5344CB8AC3E}">
        <p14:creationId xmlns:p14="http://schemas.microsoft.com/office/powerpoint/2010/main" val="155158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a:t>Traditional supervised learning works often implicitly assume that the training dataset and the test dataset have the same distribution, thus, the pretrained model can achieve reliable performance during testing.</a:t>
            </a:r>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a:t>
            </a:fld>
            <a:endParaRPr lang="en-US"/>
          </a:p>
        </p:txBody>
      </p:sp>
      <p:grpSp>
        <p:nvGrpSpPr>
          <p:cNvPr id="44" name="Group 43"/>
          <p:cNvGrpSpPr/>
          <p:nvPr/>
        </p:nvGrpSpPr>
        <p:grpSpPr>
          <a:xfrm>
            <a:off x="2103120" y="3306445"/>
            <a:ext cx="7943215" cy="2640330"/>
            <a:chOff x="966" y="2476"/>
            <a:chExt cx="15638" cy="5278"/>
          </a:xfrm>
        </p:grpSpPr>
        <p:sp>
          <p:nvSpPr>
            <p:cNvPr id="45" name="Oval 44"/>
            <p:cNvSpPr/>
            <p:nvPr/>
          </p:nvSpPr>
          <p:spPr>
            <a:xfrm>
              <a:off x="1606" y="2476"/>
              <a:ext cx="5278" cy="5278"/>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917"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920"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943"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67" y="6985"/>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112" y="6056"/>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69"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a:off x="4112" y="3076"/>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a:off x="2676" y="3815"/>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5650" y="3343"/>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4645" y="37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3524" y="4242"/>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2178" y="50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66" y="4990"/>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525" y="2476"/>
              <a:ext cx="5278" cy="527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4534" y="6380"/>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3839"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3191" y="6236"/>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2129" y="604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088" y="570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2835" y="6985"/>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a:off x="13173" y="397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a:off x="12568" y="28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14070" y="321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a:off x="12111" y="45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11364" y="381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a:off x="11097" y="5008"/>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5172"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19860000">
              <a:off x="966" y="2784"/>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19860000">
              <a:off x="2083" y="5208"/>
              <a:ext cx="5666" cy="2126"/>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9860000">
              <a:off x="9526" y="2603"/>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19860000">
              <a:off x="10938" y="5048"/>
              <a:ext cx="5666" cy="2234"/>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a:off x="7909" y="4910"/>
              <a:ext cx="1404" cy="907"/>
            </a:xfrm>
            <a:prstGeom prst="rightArrow">
              <a:avLst/>
            </a:prstGeom>
            <a:noFill/>
            <a:ln>
              <a:solidFill>
                <a:schemeClr val="bg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40</a:t>
            </a:fld>
            <a:endParaRPr lang="en-US"/>
          </a:p>
        </p:txBody>
      </p:sp>
    </p:spTree>
    <p:extLst>
      <p:ext uri="{BB962C8B-B14F-4D97-AF65-F5344CB8AC3E}">
        <p14:creationId xmlns:p14="http://schemas.microsoft.com/office/powerpoint/2010/main" val="1251400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Generating Target Image-Label Pairs for Unsupervised Domain Adaptation</a:t>
            </a:r>
          </a:p>
        </p:txBody>
      </p:sp>
      <p:sp>
        <p:nvSpPr>
          <p:cNvPr id="4" name="Slide Number Placeholder 3"/>
          <p:cNvSpPr>
            <a:spLocks noGrp="1"/>
          </p:cNvSpPr>
          <p:nvPr>
            <p:ph type="sldNum" sz="quarter" idx="12"/>
          </p:nvPr>
        </p:nvSpPr>
        <p:spPr/>
        <p:txBody>
          <a:bodyPr/>
          <a:lstStyle/>
          <a:p>
            <a:fld id="{9B618960-8005-486C-9A75-10CB2AAC16F9}" type="slidenum">
              <a:rPr lang="en-US" smtClean="0"/>
              <a:t>41</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Si Wu, Hau-San Wong. Generating Target Image-Label Pairs for Unsupervised</a:t>
            </a:r>
          </a:p>
          <a:p>
            <a:r>
              <a:rPr lang="en-US" altLang="zh-CN" i="1" dirty="0">
                <a:latin typeface="Times New Roman" panose="02020603050405020304" pitchFamily="18" charset="0"/>
                <a:cs typeface="Times New Roman" panose="02020603050405020304" pitchFamily="18" charset="0"/>
              </a:rPr>
              <a:t>Domain Adaptation. IEEE Transaction on Image Processing, TIP,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97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Most domain adaptation works focus on reducing the discrepancy between two domains, which becomes difficult in case of the large domain gap.</a:t>
            </a:r>
          </a:p>
          <a:p>
            <a:endParaRPr lang="en-US" dirty="0"/>
          </a:p>
          <a:p>
            <a:r>
              <a:rPr lang="en-US" dirty="0"/>
              <a:t>We propose for target generation from the shared label space, which can alleviate the large domain gap.</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42</a:t>
            </a:fld>
            <a:endParaRPr lang="en-US"/>
          </a:p>
        </p:txBody>
      </p:sp>
    </p:spTree>
    <p:extLst>
      <p:ext uri="{BB962C8B-B14F-4D97-AF65-F5344CB8AC3E}">
        <p14:creationId xmlns:p14="http://schemas.microsoft.com/office/powerpoint/2010/main" val="2044310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43</a:t>
            </a:fld>
            <a:endParaRPr lang="en-US"/>
          </a:p>
        </p:txBody>
      </p:sp>
      <p:pic>
        <p:nvPicPr>
          <p:cNvPr id="6" name="图片 5">
            <a:extLst>
              <a:ext uri="{FF2B5EF4-FFF2-40B4-BE49-F238E27FC236}">
                <a16:creationId xmlns:a16="http://schemas.microsoft.com/office/drawing/2014/main" id="{E885EB61-B2CC-4779-9A62-A77C8CD1D01B}"/>
              </a:ext>
            </a:extLst>
          </p:cNvPr>
          <p:cNvPicPr>
            <a:picLocks noChangeAspect="1"/>
          </p:cNvPicPr>
          <p:nvPr/>
        </p:nvPicPr>
        <p:blipFill>
          <a:blip r:embed="rId3"/>
          <a:stretch>
            <a:fillRect/>
          </a:stretch>
        </p:blipFill>
        <p:spPr>
          <a:xfrm>
            <a:off x="634912" y="2578845"/>
            <a:ext cx="5114925" cy="2889347"/>
          </a:xfrm>
          <a:prstGeom prst="rect">
            <a:avLst/>
          </a:prstGeom>
        </p:spPr>
      </p:pic>
      <p:pic>
        <p:nvPicPr>
          <p:cNvPr id="7" name="图片 6">
            <a:extLst>
              <a:ext uri="{FF2B5EF4-FFF2-40B4-BE49-F238E27FC236}">
                <a16:creationId xmlns:a16="http://schemas.microsoft.com/office/drawing/2014/main" id="{041C7012-BD3C-493C-9863-EE01600D460B}"/>
              </a:ext>
            </a:extLst>
          </p:cNvPr>
          <p:cNvPicPr>
            <a:picLocks noChangeAspect="1"/>
          </p:cNvPicPr>
          <p:nvPr/>
        </p:nvPicPr>
        <p:blipFill>
          <a:blip r:embed="rId4"/>
          <a:stretch>
            <a:fillRect/>
          </a:stretch>
        </p:blipFill>
        <p:spPr>
          <a:xfrm>
            <a:off x="6442164" y="3612577"/>
            <a:ext cx="5364059" cy="1869914"/>
          </a:xfrm>
          <a:prstGeom prst="rect">
            <a:avLst/>
          </a:prstGeom>
        </p:spPr>
      </p:pic>
    </p:spTree>
    <p:extLst>
      <p:ext uri="{BB962C8B-B14F-4D97-AF65-F5344CB8AC3E}">
        <p14:creationId xmlns:p14="http://schemas.microsoft.com/office/powerpoint/2010/main" val="669112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44</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1) Training the task prediction model (</a:t>
                </a:r>
                <a14:m>
                  <m:oMath xmlns:m="http://schemas.openxmlformats.org/officeDocument/2006/math">
                    <m:r>
                      <a:rPr lang="en-US" sz="2400" b="0" i="1" smtClean="0">
                        <a:latin typeface="Cambria Math" panose="02040503050406030204" pitchFamily="18" charset="0"/>
                      </a:rPr>
                      <m:t>𝑇</m:t>
                    </m:r>
                  </m:oMath>
                </a14:m>
                <a:r>
                  <a:rPr lang="en-US" sz="2400" dirty="0"/>
                  <a:t>) with the source data to obtain a weak </a:t>
                </a:r>
                <a14:m>
                  <m:oMath xmlns:m="http://schemas.openxmlformats.org/officeDocument/2006/math">
                    <m:r>
                      <a:rPr lang="en-US" sz="2400" b="0" i="1" smtClean="0">
                        <a:latin typeface="Cambria Math" panose="02040503050406030204" pitchFamily="18" charset="0"/>
                      </a:rPr>
                      <m:t>𝑇</m:t>
                    </m:r>
                  </m:oMath>
                </a14:m>
                <a:r>
                  <a:rPr lang="en-US" sz="2400" dirty="0"/>
                  <a:t> in the target domain.</a:t>
                </a:r>
              </a:p>
              <a:p>
                <a:endParaRPr lang="en-US" sz="2400" dirty="0"/>
              </a:p>
              <a:p>
                <a:pPr marL="0" indent="0">
                  <a:buNone/>
                </a:pPr>
                <a:endParaRPr lang="en-US" sz="2400" dirty="0"/>
              </a:p>
            </p:txBody>
          </p:sp>
        </mc:Choice>
        <mc:Fallback>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906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45</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2) </a:t>
                </a:r>
                <a:r>
                  <a:rPr lang="en-US" altLang="zh-CN" sz="2400" dirty="0"/>
                  <a:t>Training the generator </a:t>
                </a:r>
                <a14:m>
                  <m:oMath xmlns:m="http://schemas.openxmlformats.org/officeDocument/2006/math">
                    <m:r>
                      <a:rPr lang="en-US" altLang="zh-CN" sz="2400" i="1">
                        <a:latin typeface="Cambria Math" panose="02040503050406030204" pitchFamily="18" charset="0"/>
                      </a:rPr>
                      <m:t>𝐺</m:t>
                    </m:r>
                  </m:oMath>
                </a14:m>
                <a:r>
                  <a:rPr lang="en-US" altLang="zh-CN" sz="2400" dirty="0"/>
                  <a:t> and the discriminator </a:t>
                </a:r>
                <a14:m>
                  <m:oMath xmlns:m="http://schemas.openxmlformats.org/officeDocument/2006/math">
                    <m:r>
                      <a:rPr lang="en-US" altLang="zh-CN" sz="2400" i="1">
                        <a:latin typeface="Cambria Math" panose="02040503050406030204" pitchFamily="18" charset="0"/>
                      </a:rPr>
                      <m:t>𝐷</m:t>
                    </m:r>
                  </m:oMath>
                </a14:m>
                <a:r>
                  <a:rPr lang="en-US" altLang="zh-CN" sz="2400" dirty="0"/>
                  <a:t> in adversarial manner to obtain target training pairs</a:t>
                </a:r>
                <a:r>
                  <a:rPr lang="en-US" sz="2400" dirty="0"/>
                  <a:t>.</a:t>
                </a:r>
              </a:p>
              <a:p>
                <a:endParaRPr lang="en-US" sz="2400" dirty="0"/>
              </a:p>
              <a:p>
                <a:pPr marL="0" indent="0">
                  <a:buNone/>
                </a:pPr>
                <a:endParaRPr lang="en-US" sz="2400" dirty="0"/>
              </a:p>
            </p:txBody>
          </p:sp>
        </mc:Choice>
        <mc:Fallback>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r="-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5186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46</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3) </a:t>
                </a:r>
                <a:r>
                  <a:rPr lang="en-US" altLang="zh-CN" sz="2400" dirty="0"/>
                  <a:t>Adding the generated data into training of </a:t>
                </a:r>
                <a14:m>
                  <m:oMath xmlns:m="http://schemas.openxmlformats.org/officeDocument/2006/math">
                    <m:r>
                      <a:rPr lang="en-US" altLang="zh-CN" sz="2400" i="1">
                        <a:latin typeface="Cambria Math" panose="02040503050406030204" pitchFamily="18" charset="0"/>
                      </a:rPr>
                      <m:t>𝑇</m:t>
                    </m:r>
                  </m:oMath>
                </a14:m>
                <a:r>
                  <a:rPr lang="en-US" altLang="zh-CN" sz="2400" dirty="0"/>
                  <a:t>.</a:t>
                </a:r>
                <a:endParaRPr lang="en-US" sz="2400" dirty="0"/>
              </a:p>
              <a:p>
                <a:pPr marL="0" indent="0">
                  <a:buNone/>
                </a:pPr>
                <a:endParaRPr lang="en-US" sz="2400" dirty="0"/>
              </a:p>
            </p:txBody>
          </p:sp>
        </mc:Choice>
        <mc:Fallback>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2774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47</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Quantitative results</a:t>
            </a:r>
            <a:r>
              <a:rPr lang="en-US" altLang="zh-CN" sz="2400" dirty="0"/>
              <a:t>.</a:t>
            </a:r>
            <a:endParaRPr lang="en-US" sz="2400" dirty="0"/>
          </a:p>
          <a:p>
            <a:pPr marL="0" indent="0">
              <a:buNone/>
            </a:pPr>
            <a:endParaRPr lang="en-US" sz="2400" dirty="0"/>
          </a:p>
        </p:txBody>
      </p:sp>
      <p:pic>
        <p:nvPicPr>
          <p:cNvPr id="3" name="图片 2">
            <a:extLst>
              <a:ext uri="{FF2B5EF4-FFF2-40B4-BE49-F238E27FC236}">
                <a16:creationId xmlns:a16="http://schemas.microsoft.com/office/drawing/2014/main" id="{38ABD20F-E329-4951-9F40-DA9E80687A16}"/>
              </a:ext>
            </a:extLst>
          </p:cNvPr>
          <p:cNvPicPr>
            <a:picLocks noChangeAspect="1"/>
          </p:cNvPicPr>
          <p:nvPr/>
        </p:nvPicPr>
        <p:blipFill>
          <a:blip r:embed="rId3"/>
          <a:stretch>
            <a:fillRect/>
          </a:stretch>
        </p:blipFill>
        <p:spPr>
          <a:xfrm>
            <a:off x="2274722" y="2285624"/>
            <a:ext cx="7642554" cy="4070726"/>
          </a:xfrm>
          <a:prstGeom prst="rect">
            <a:avLst/>
          </a:prstGeom>
        </p:spPr>
      </p:pic>
    </p:spTree>
    <p:extLst>
      <p:ext uri="{BB962C8B-B14F-4D97-AF65-F5344CB8AC3E}">
        <p14:creationId xmlns:p14="http://schemas.microsoft.com/office/powerpoint/2010/main" val="249146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48</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Generation results</a:t>
            </a:r>
            <a:r>
              <a:rPr lang="en-US" altLang="zh-CN" sz="2400" dirty="0"/>
              <a:t>.</a:t>
            </a:r>
            <a:endParaRPr lang="en-US" sz="2400" dirty="0"/>
          </a:p>
          <a:p>
            <a:pPr marL="0" indent="0">
              <a:buNone/>
            </a:pPr>
            <a:endParaRPr lang="en-US" sz="2400" dirty="0"/>
          </a:p>
        </p:txBody>
      </p:sp>
      <p:pic>
        <p:nvPicPr>
          <p:cNvPr id="7" name="Picture 4">
            <a:extLst>
              <a:ext uri="{FF2B5EF4-FFF2-40B4-BE49-F238E27FC236}">
                <a16:creationId xmlns:a16="http://schemas.microsoft.com/office/drawing/2014/main" id="{2AE121E8-BB32-4BB3-B33A-B524196DA6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743"/>
          <a:stretch/>
        </p:blipFill>
        <p:spPr>
          <a:xfrm>
            <a:off x="1028942" y="2912533"/>
            <a:ext cx="10674310" cy="2666797"/>
          </a:xfrm>
          <a:prstGeom prst="rect">
            <a:avLst/>
          </a:prstGeom>
        </p:spPr>
      </p:pic>
    </p:spTree>
    <p:extLst>
      <p:ext uri="{BB962C8B-B14F-4D97-AF65-F5344CB8AC3E}">
        <p14:creationId xmlns:p14="http://schemas.microsoft.com/office/powerpoint/2010/main" val="1698697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49</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Comparison between Image-to-Image Translation and Label-to-Image Translation</a:t>
            </a:r>
            <a:r>
              <a:rPr lang="en-US" altLang="zh-CN" sz="2400" dirty="0"/>
              <a:t>.</a:t>
            </a:r>
            <a:endParaRPr lang="en-US" sz="2400" dirty="0"/>
          </a:p>
          <a:p>
            <a:pPr marL="0" indent="0">
              <a:buNone/>
            </a:pPr>
            <a:endParaRPr lang="en-US" sz="2400" dirty="0"/>
          </a:p>
        </p:txBody>
      </p:sp>
      <p:pic>
        <p:nvPicPr>
          <p:cNvPr id="10" name="图片 9">
            <a:extLst>
              <a:ext uri="{FF2B5EF4-FFF2-40B4-BE49-F238E27FC236}">
                <a16:creationId xmlns:a16="http://schemas.microsoft.com/office/drawing/2014/main" id="{9280B7D4-FC6B-4D8C-A8D0-EDA60476618A}"/>
              </a:ext>
            </a:extLst>
          </p:cNvPr>
          <p:cNvPicPr>
            <a:picLocks noChangeAspect="1"/>
          </p:cNvPicPr>
          <p:nvPr/>
        </p:nvPicPr>
        <p:blipFill>
          <a:blip r:embed="rId3"/>
          <a:stretch>
            <a:fillRect/>
          </a:stretch>
        </p:blipFill>
        <p:spPr>
          <a:xfrm>
            <a:off x="753034" y="2699949"/>
            <a:ext cx="10685929" cy="3134067"/>
          </a:xfrm>
          <a:prstGeom prst="rect">
            <a:avLst/>
          </a:prstGeom>
        </p:spPr>
      </p:pic>
    </p:spTree>
    <p:extLst>
      <p:ext uri="{BB962C8B-B14F-4D97-AF65-F5344CB8AC3E}">
        <p14:creationId xmlns:p14="http://schemas.microsoft.com/office/powerpoint/2010/main" val="405712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dirty="0"/>
              <a:t>However, in real scenarios, the training and test datasets are from related but different distributions. The performance of source model may be degraded (called </a:t>
            </a:r>
            <a:r>
              <a:rPr lang="en-US" b="1" dirty="0"/>
              <a:t>domain shift</a:t>
            </a:r>
            <a:r>
              <a:rPr lang="en-US" dirty="0"/>
              <a:t>).</a:t>
            </a:r>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a:t>
            </a:fld>
            <a:endParaRPr lang="en-US"/>
          </a:p>
        </p:txBody>
      </p:sp>
      <p:grpSp>
        <p:nvGrpSpPr>
          <p:cNvPr id="47" name="Group 46"/>
          <p:cNvGrpSpPr/>
          <p:nvPr/>
        </p:nvGrpSpPr>
        <p:grpSpPr>
          <a:xfrm>
            <a:off x="2275205" y="2914015"/>
            <a:ext cx="7536815" cy="3172460"/>
            <a:chOff x="966" y="1819"/>
            <a:chExt cx="15514" cy="6512"/>
          </a:xfrm>
        </p:grpSpPr>
        <p:grpSp>
          <p:nvGrpSpPr>
            <p:cNvPr id="45" name="Group 44"/>
            <p:cNvGrpSpPr/>
            <p:nvPr/>
          </p:nvGrpSpPr>
          <p:grpSpPr>
            <a:xfrm>
              <a:off x="966" y="1819"/>
              <a:ext cx="15514" cy="6512"/>
              <a:chOff x="966" y="1819"/>
              <a:chExt cx="15514" cy="6512"/>
            </a:xfrm>
            <a:noFill/>
          </p:grpSpPr>
          <p:sp>
            <p:nvSpPr>
              <p:cNvPr id="46" name="Oval 45"/>
              <p:cNvSpPr/>
              <p:nvPr/>
            </p:nvSpPr>
            <p:spPr>
              <a:xfrm>
                <a:off x="1606" y="2476"/>
                <a:ext cx="5278" cy="5278"/>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917"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920"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43"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67" y="6985"/>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112" y="6056"/>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169"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4112" y="3076"/>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2676" y="3815"/>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5650" y="3343"/>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4645" y="37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p:nvSpPr>
            <p:spPr>
              <a:xfrm>
                <a:off x="3524" y="4242"/>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a:off x="2178" y="50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166" y="4990"/>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525" y="2476"/>
                <a:ext cx="5278" cy="527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4641" y="6332"/>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4783" y="4527"/>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323" y="356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4088" y="307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4285" y="5230"/>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4088" y="4242"/>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11898"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a:off x="11364" y="3815"/>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11097"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5172" y="5239"/>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19860000">
                <a:off x="966" y="2784"/>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19860000">
                <a:off x="2083" y="5208"/>
                <a:ext cx="5666" cy="2126"/>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14940000">
                <a:off x="9115" y="4293"/>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4400000">
                <a:off x="11449" y="3535"/>
                <a:ext cx="5666" cy="2234"/>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a:off x="8157" y="4776"/>
                <a:ext cx="1404" cy="907"/>
              </a:xfrm>
              <a:prstGeom prst="rightArrow">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Isosceles Triangle 78"/>
            <p:cNvSpPr/>
            <p:nvPr/>
          </p:nvSpPr>
          <p:spPr>
            <a:xfrm>
              <a:off x="11537" y="6417"/>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12425" y="6193"/>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p:nvSpPr>
          <p:spPr>
            <a:xfrm>
              <a:off x="12369" y="7145"/>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50</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task (Generation).</a:t>
            </a:r>
            <a:endParaRPr lang="en-US" sz="2400" dirty="0"/>
          </a:p>
          <a:p>
            <a:pPr marL="0" indent="0">
              <a:buNone/>
            </a:pPr>
            <a:endParaRPr lang="en-US" sz="2400" dirty="0"/>
          </a:p>
        </p:txBody>
      </p:sp>
      <p:pic>
        <p:nvPicPr>
          <p:cNvPr id="3" name="图片 2">
            <a:extLst>
              <a:ext uri="{FF2B5EF4-FFF2-40B4-BE49-F238E27FC236}">
                <a16:creationId xmlns:a16="http://schemas.microsoft.com/office/drawing/2014/main" id="{96B7677F-D74A-44F4-A26A-535EC82B3156}"/>
              </a:ext>
            </a:extLst>
          </p:cNvPr>
          <p:cNvPicPr>
            <a:picLocks noChangeAspect="1"/>
          </p:cNvPicPr>
          <p:nvPr/>
        </p:nvPicPr>
        <p:blipFill>
          <a:blip r:embed="rId3"/>
          <a:stretch>
            <a:fillRect/>
          </a:stretch>
        </p:blipFill>
        <p:spPr>
          <a:xfrm>
            <a:off x="2105025" y="2374900"/>
            <a:ext cx="7877175" cy="3981450"/>
          </a:xfrm>
          <a:prstGeom prst="rect">
            <a:avLst/>
          </a:prstGeom>
        </p:spPr>
      </p:pic>
    </p:spTree>
    <p:extLst>
      <p:ext uri="{BB962C8B-B14F-4D97-AF65-F5344CB8AC3E}">
        <p14:creationId xmlns:p14="http://schemas.microsoft.com/office/powerpoint/2010/main" val="3277342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51</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task (Segmentation).</a:t>
            </a:r>
            <a:endParaRPr lang="en-US" sz="2400" dirty="0"/>
          </a:p>
          <a:p>
            <a:pPr marL="0" indent="0">
              <a:buNone/>
            </a:pPr>
            <a:endParaRPr lang="en-US" sz="2400" dirty="0"/>
          </a:p>
        </p:txBody>
      </p:sp>
      <p:pic>
        <p:nvPicPr>
          <p:cNvPr id="8" name="图片 7">
            <a:extLst>
              <a:ext uri="{FF2B5EF4-FFF2-40B4-BE49-F238E27FC236}">
                <a16:creationId xmlns:a16="http://schemas.microsoft.com/office/drawing/2014/main" id="{F26CC39A-BA20-4EDC-B4E6-5C7DB295C1C4}"/>
              </a:ext>
            </a:extLst>
          </p:cNvPr>
          <p:cNvPicPr>
            <a:picLocks noChangeAspect="1"/>
          </p:cNvPicPr>
          <p:nvPr/>
        </p:nvPicPr>
        <p:blipFill>
          <a:blip r:embed="rId3"/>
          <a:stretch>
            <a:fillRect/>
          </a:stretch>
        </p:blipFill>
        <p:spPr>
          <a:xfrm>
            <a:off x="1944241" y="2792034"/>
            <a:ext cx="8303515" cy="2787296"/>
          </a:xfrm>
          <a:prstGeom prst="rect">
            <a:avLst/>
          </a:prstGeom>
        </p:spPr>
      </p:pic>
    </p:spTree>
    <p:extLst>
      <p:ext uri="{BB962C8B-B14F-4D97-AF65-F5344CB8AC3E}">
        <p14:creationId xmlns:p14="http://schemas.microsoft.com/office/powerpoint/2010/main" val="3653615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52</a:t>
            </a:fld>
            <a:endParaRPr lang="en-US"/>
          </a:p>
        </p:txBody>
      </p:sp>
    </p:spTree>
    <p:extLst>
      <p:ext uri="{BB962C8B-B14F-4D97-AF65-F5344CB8AC3E}">
        <p14:creationId xmlns:p14="http://schemas.microsoft.com/office/powerpoint/2010/main" val="25123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Model Adaptation: Unsupervised Domain Adaptation without Source Data</a:t>
            </a:r>
          </a:p>
        </p:txBody>
      </p:sp>
      <p:sp>
        <p:nvSpPr>
          <p:cNvPr id="4" name="Slide Number Placeholder 3"/>
          <p:cNvSpPr>
            <a:spLocks noGrp="1"/>
          </p:cNvSpPr>
          <p:nvPr>
            <p:ph type="sldNum" sz="quarter" idx="12"/>
          </p:nvPr>
        </p:nvSpPr>
        <p:spPr/>
        <p:txBody>
          <a:bodyPr/>
          <a:lstStyle/>
          <a:p>
            <a:fld id="{9B618960-8005-486C-9A75-10CB2AAC16F9}" type="slidenum">
              <a:rPr lang="en-US" smtClean="0"/>
              <a:t>53</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0" y="5710019"/>
            <a:ext cx="10366841"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err="1">
                <a:latin typeface="Times New Roman" panose="02020603050405020304" pitchFamily="18" charset="0"/>
                <a:cs typeface="Times New Roman" panose="02020603050405020304" pitchFamily="18" charset="0"/>
              </a:rPr>
              <a:t>Qianfen</a:t>
            </a:r>
            <a:r>
              <a:rPr lang="en-US" altLang="zh-CN" i="1" dirty="0">
                <a:latin typeface="Times New Roman" panose="02020603050405020304" pitchFamily="18" charset="0"/>
                <a:cs typeface="Times New Roman" panose="02020603050405020304" pitchFamily="18" charset="0"/>
              </a:rPr>
              <a:t> Jiao,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Hau-San Wong, Si Wu. Model Adaptation: Unsupervised Domain</a:t>
            </a:r>
          </a:p>
          <a:p>
            <a:r>
              <a:rPr lang="en-US" altLang="zh-CN" i="1" dirty="0">
                <a:latin typeface="Times New Roman" panose="02020603050405020304" pitchFamily="18" charset="0"/>
                <a:cs typeface="Times New Roman" panose="02020603050405020304" pitchFamily="18" charset="0"/>
              </a:rPr>
              <a:t>Adaptation without Source Data. IEEE Conference on Computer Vision and Pattern Recognition, CVPR,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603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Considering source data are not always available:</a:t>
            </a:r>
          </a:p>
          <a:p>
            <a:pPr lvl="1"/>
            <a:r>
              <a:rPr lang="en-US" dirty="0"/>
              <a:t>For many companies, they will only provide the learned models instead of their customer data due to the data privacy and security issues.</a:t>
            </a:r>
          </a:p>
          <a:p>
            <a:pPr lvl="1"/>
            <a:r>
              <a:rPr lang="en-US" dirty="0"/>
              <a:t>The source datasets like videos or high-resolution images may be so large that it is not practical or convenient to transfer to different platforms.</a:t>
            </a:r>
          </a:p>
          <a:p>
            <a:pPr lvl="1"/>
            <a:endParaRPr lang="en-US" dirty="0"/>
          </a:p>
          <a:p>
            <a:endParaRPr lang="en-US" dirty="0"/>
          </a:p>
          <a:p>
            <a:r>
              <a:rPr lang="en-US" dirty="0"/>
              <a:t>We focus on a more challenging setting – Model Adaptation, where we only have the </a:t>
            </a:r>
            <a:r>
              <a:rPr lang="en-US" dirty="0">
                <a:solidFill>
                  <a:srgbClr val="FF0000"/>
                </a:solidFill>
              </a:rPr>
              <a:t>pre-trained source model </a:t>
            </a:r>
            <a:r>
              <a:rPr lang="en-US" dirty="0"/>
              <a:t>and the </a:t>
            </a:r>
            <a:r>
              <a:rPr lang="en-US" dirty="0">
                <a:solidFill>
                  <a:srgbClr val="FF0000"/>
                </a:solidFill>
              </a:rPr>
              <a:t>unlabeled target dataset</a:t>
            </a:r>
            <a:r>
              <a:rPr lang="en-US" dirty="0"/>
              <a:t> during adaptation process.</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54</a:t>
            </a:fld>
            <a:endParaRPr lang="en-US"/>
          </a:p>
        </p:txBody>
      </p:sp>
    </p:spTree>
    <p:extLst>
      <p:ext uri="{BB962C8B-B14F-4D97-AF65-F5344CB8AC3E}">
        <p14:creationId xmlns:p14="http://schemas.microsoft.com/office/powerpoint/2010/main" val="2610055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55</a:t>
            </a:fld>
            <a:endParaRPr lang="en-US"/>
          </a:p>
        </p:txBody>
      </p:sp>
      <p:pic>
        <p:nvPicPr>
          <p:cNvPr id="8" name="图片 7">
            <a:extLst>
              <a:ext uri="{FF2B5EF4-FFF2-40B4-BE49-F238E27FC236}">
                <a16:creationId xmlns:a16="http://schemas.microsoft.com/office/drawing/2014/main" id="{DBC6FF92-6FBC-4DAD-A1C3-59FDC9B1396E}"/>
              </a:ext>
            </a:extLst>
          </p:cNvPr>
          <p:cNvPicPr>
            <a:picLocks noChangeAspect="1"/>
          </p:cNvPicPr>
          <p:nvPr/>
        </p:nvPicPr>
        <p:blipFill>
          <a:blip r:embed="rId3"/>
          <a:stretch>
            <a:fillRect/>
          </a:stretch>
        </p:blipFill>
        <p:spPr>
          <a:xfrm>
            <a:off x="766714" y="2017059"/>
            <a:ext cx="10658571" cy="4020671"/>
          </a:xfrm>
          <a:prstGeom prst="rect">
            <a:avLst/>
          </a:prstGeom>
        </p:spPr>
      </p:pic>
    </p:spTree>
    <p:extLst>
      <p:ext uri="{BB962C8B-B14F-4D97-AF65-F5344CB8AC3E}">
        <p14:creationId xmlns:p14="http://schemas.microsoft.com/office/powerpoint/2010/main" val="355866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Generation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56</a:t>
            </a:fld>
            <a:endParaRPr lang="en-US"/>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2"/>
          <a:stretch>
            <a:fillRect/>
          </a:stretch>
        </p:blipFill>
        <p:spPr>
          <a:xfrm>
            <a:off x="731747" y="2545335"/>
            <a:ext cx="7315200" cy="3721321"/>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5331842-CE77-4DA8-8441-4B79BACC4E00}"/>
                  </a:ext>
                </a:extLst>
              </p:cNvPr>
              <p:cNvSpPr txBox="1"/>
              <p:nvPr/>
            </p:nvSpPr>
            <p:spPr>
              <a:xfrm>
                <a:off x="7557960" y="3199225"/>
                <a:ext cx="3418199" cy="49334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𝐺</m:t>
                              </m:r>
                            </m:lim>
                          </m:limLow>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𝐷</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𝑎𝑑𝑣</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e>
                          </m:func>
                        </m:e>
                      </m:func>
                    </m:oMath>
                  </m:oMathPara>
                </a14:m>
                <a:endParaRPr lang="zh-CN" altLang="en-US" sz="2000" dirty="0"/>
              </a:p>
            </p:txBody>
          </p:sp>
        </mc:Choice>
        <mc:Fallback>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7557960" y="3199225"/>
                <a:ext cx="3418199" cy="493340"/>
              </a:xfrm>
              <a:prstGeom prst="rect">
                <a:avLst/>
              </a:prstGeom>
              <a:blipFill>
                <a:blip r:embed="rId3"/>
                <a:stretch>
                  <a:fillRect b="-24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DC4F2BFE-0E2A-4704-94F6-FCED6D7E276D}"/>
                  </a:ext>
                </a:extLst>
              </p:cNvPr>
              <p:cNvSpPr txBox="1"/>
              <p:nvPr/>
            </p:nvSpPr>
            <p:spPr>
              <a:xfrm>
                <a:off x="8046947" y="4134313"/>
                <a:ext cx="4006662" cy="42428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 </m:t>
                          </m:r>
                        </m:sub>
                      </m:sSub>
                      <m:r>
                        <a:rPr lang="en-US" altLang="zh-CN" sz="2000" i="1">
                          <a:latin typeface="Cambria Math" panose="02040503050406030204" pitchFamily="18" charset="0"/>
                        </a:rPr>
                        <m:t>[−</m:t>
                      </m:r>
                      <m:r>
                        <a:rPr lang="en-US" altLang="zh-CN" sz="2000" i="1">
                          <a:latin typeface="Cambria Math" panose="02040503050406030204" pitchFamily="18" charset="0"/>
                        </a:rPr>
                        <m:t>𝑦</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i="1">
                              <a:latin typeface="Cambria Math" panose="02040503050406030204" pitchFamily="18" charset="0"/>
                            </a:rPr>
                            <m:t>𝐶</m:t>
                          </m:r>
                          <m:r>
                            <a:rPr lang="en-US" altLang="zh-CN" sz="2000" i="1">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e>
                      </m:func>
                      <m:r>
                        <a:rPr lang="en-US" altLang="zh-CN" sz="2000" i="1">
                          <a:latin typeface="Cambria Math" panose="02040503050406030204" pitchFamily="18" charset="0"/>
                        </a:rPr>
                        <m:t>]</m:t>
                      </m:r>
                    </m:oMath>
                  </m:oMathPara>
                </a14:m>
                <a:endParaRPr lang="zh-CN" altLang="en-US" sz="2000" dirty="0"/>
              </a:p>
            </p:txBody>
          </p:sp>
        </mc:Choice>
        <mc:Fallback>
          <p:sp>
            <p:nvSpPr>
              <p:cNvPr id="10" name="文本框 9">
                <a:extLst>
                  <a:ext uri="{FF2B5EF4-FFF2-40B4-BE49-F238E27FC236}">
                    <a16:creationId xmlns:a16="http://schemas.microsoft.com/office/drawing/2014/main" id="{DC4F2BFE-0E2A-4704-94F6-FCED6D7E276D}"/>
                  </a:ext>
                </a:extLst>
              </p:cNvPr>
              <p:cNvSpPr txBox="1">
                <a:spLocks noRot="1" noChangeAspect="1" noMove="1" noResize="1" noEditPoints="1" noAdjustHandles="1" noChangeArrowheads="1" noChangeShapeType="1" noTextEdit="1"/>
              </p:cNvSpPr>
              <p:nvPr/>
            </p:nvSpPr>
            <p:spPr>
              <a:xfrm>
                <a:off x="8046947" y="4134313"/>
                <a:ext cx="4006662" cy="424283"/>
              </a:xfrm>
              <a:prstGeom prst="rect">
                <a:avLst/>
              </a:prstGeom>
              <a:blipFill>
                <a:blip r:embed="rId4"/>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386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Adaptation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57</a:t>
            </a:fld>
            <a:endParaRPr lang="en-US"/>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2"/>
          <a:stretch>
            <a:fillRect/>
          </a:stretch>
        </p:blipFill>
        <p:spPr>
          <a:xfrm>
            <a:off x="731747" y="2545335"/>
            <a:ext cx="7315200" cy="3721321"/>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F2F8F5B-C216-4BE9-806B-07A3527AA494}"/>
                  </a:ext>
                </a:extLst>
              </p:cNvPr>
              <p:cNvSpPr txBox="1"/>
              <p:nvPr/>
            </p:nvSpPr>
            <p:spPr>
              <a:xfrm>
                <a:off x="8046947" y="3688268"/>
                <a:ext cx="3722431" cy="45967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𝑔𝑒𝑛</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 </m:t>
                      </m:r>
                    </m:oMath>
                  </m:oMathPara>
                </a14:m>
                <a:endParaRPr lang="zh-CN" altLang="en-US" sz="2000" dirty="0"/>
              </a:p>
            </p:txBody>
          </p:sp>
        </mc:Choice>
        <mc:Fallback>
          <p:sp>
            <p:nvSpPr>
              <p:cNvPr id="7" name="文本框 6">
                <a:extLst>
                  <a:ext uri="{FF2B5EF4-FFF2-40B4-BE49-F238E27FC236}">
                    <a16:creationId xmlns:a16="http://schemas.microsoft.com/office/drawing/2014/main" id="{6F2F8F5B-C216-4BE9-806B-07A3527AA494}"/>
                  </a:ext>
                </a:extLst>
              </p:cNvPr>
              <p:cNvSpPr txBox="1">
                <a:spLocks noRot="1" noChangeAspect="1" noMove="1" noResize="1" noEditPoints="1" noAdjustHandles="1" noChangeArrowheads="1" noChangeShapeType="1" noTextEdit="1"/>
              </p:cNvSpPr>
              <p:nvPr/>
            </p:nvSpPr>
            <p:spPr>
              <a:xfrm>
                <a:off x="8046947" y="3688268"/>
                <a:ext cx="3722431" cy="459678"/>
              </a:xfrm>
              <a:prstGeom prst="rect">
                <a:avLst/>
              </a:prstGeom>
              <a:blipFill>
                <a:blip r:embed="rId3"/>
                <a:stretch>
                  <a:fillRect b="-2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8D7E317-AD50-4AD0-BB47-7CA4F8D57AD8}"/>
                  </a:ext>
                </a:extLst>
              </p:cNvPr>
              <p:cNvSpPr txBox="1"/>
              <p:nvPr/>
            </p:nvSpPr>
            <p:spPr>
              <a:xfrm>
                <a:off x="7974807" y="4422632"/>
                <a:ext cx="2954294" cy="4501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𝑤𝑅𝑒𝑔</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𝐶</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𝑠</m:t>
                                  </m:r>
                                </m:sub>
                              </m:sSub>
                            </m:sub>
                          </m:sSub>
                        </m:e>
                      </m:d>
                    </m:oMath>
                  </m:oMathPara>
                </a14:m>
                <a:endParaRPr lang="zh-CN" altLang="en-US" sz="2000" dirty="0"/>
              </a:p>
            </p:txBody>
          </p:sp>
        </mc:Choice>
        <mc:Fallback>
          <p:sp>
            <p:nvSpPr>
              <p:cNvPr id="8" name="文本框 7">
                <a:extLst>
                  <a:ext uri="{FF2B5EF4-FFF2-40B4-BE49-F238E27FC236}">
                    <a16:creationId xmlns:a16="http://schemas.microsoft.com/office/drawing/2014/main" id="{18D7E317-AD50-4AD0-BB47-7CA4F8D57AD8}"/>
                  </a:ext>
                </a:extLst>
              </p:cNvPr>
              <p:cNvSpPr txBox="1">
                <a:spLocks noRot="1" noChangeAspect="1" noMove="1" noResize="1" noEditPoints="1" noAdjustHandles="1" noChangeArrowheads="1" noChangeShapeType="1" noTextEdit="1"/>
              </p:cNvSpPr>
              <p:nvPr/>
            </p:nvSpPr>
            <p:spPr>
              <a:xfrm>
                <a:off x="7974807" y="4422632"/>
                <a:ext cx="2954294" cy="450188"/>
              </a:xfrm>
              <a:prstGeom prst="rect">
                <a:avLst/>
              </a:prstGeom>
              <a:blipFill>
                <a:blip r:embed="rId4"/>
                <a:stretch>
                  <a:fillRect b="-67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5331842-CE77-4DA8-8441-4B79BACC4E00}"/>
                  </a:ext>
                </a:extLst>
              </p:cNvPr>
              <p:cNvSpPr txBox="1"/>
              <p:nvPr/>
            </p:nvSpPr>
            <p:spPr>
              <a:xfrm>
                <a:off x="8153400" y="5182006"/>
                <a:ext cx="4050083" cy="73590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𝑐𝑙𝑢𝑅𝑒𝑔</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e>
                          </m:func>
                        </m:e>
                      </m:d>
                    </m:oMath>
                    <m:oMath xmlns:m="http://schemas.openxmlformats.org/officeDocument/2006/math">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KL</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𝑟</m:t>
                          </m:r>
                        </m:e>
                      </m:acc>
                      <m:r>
                        <a:rPr lang="en-US" altLang="zh-CN" sz="2000" b="0" i="1" smtClean="0">
                          <a:latin typeface="Cambria Math" panose="02040503050406030204" pitchFamily="18" charset="0"/>
                        </a:rPr>
                        <m:t>))]</m:t>
                      </m:r>
                    </m:oMath>
                  </m:oMathPara>
                </a14:m>
                <a:endParaRPr lang="zh-CN" altLang="en-US" sz="2000" dirty="0"/>
              </a:p>
            </p:txBody>
          </p:sp>
        </mc:Choice>
        <mc:Fallback>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8153400" y="5182006"/>
                <a:ext cx="4050083" cy="735907"/>
              </a:xfrm>
              <a:prstGeom prst="rect">
                <a:avLst/>
              </a:prstGeom>
              <a:blipFill>
                <a:blip r:embed="rId5"/>
                <a:stretch>
                  <a:fillRect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4608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Collaborative behavior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58</a:t>
            </a:fld>
            <a:endParaRPr lang="en-US"/>
          </a:p>
        </p:txBody>
      </p:sp>
      <p:pic>
        <p:nvPicPr>
          <p:cNvPr id="10" name="图片 9">
            <a:extLst>
              <a:ext uri="{FF2B5EF4-FFF2-40B4-BE49-F238E27FC236}">
                <a16:creationId xmlns:a16="http://schemas.microsoft.com/office/drawing/2014/main" id="{EFC95D15-09A7-484F-BC21-4B70B569A297}"/>
              </a:ext>
            </a:extLst>
          </p:cNvPr>
          <p:cNvPicPr>
            <a:picLocks noChangeAspect="1"/>
          </p:cNvPicPr>
          <p:nvPr/>
        </p:nvPicPr>
        <p:blipFill>
          <a:blip r:embed="rId2"/>
          <a:stretch>
            <a:fillRect/>
          </a:stretch>
        </p:blipFill>
        <p:spPr>
          <a:xfrm>
            <a:off x="866167" y="2689412"/>
            <a:ext cx="3172433" cy="3165288"/>
          </a:xfrm>
          <a:prstGeom prst="rect">
            <a:avLst/>
          </a:prstGeom>
        </p:spPr>
      </p:pic>
      <p:pic>
        <p:nvPicPr>
          <p:cNvPr id="11" name="图片 10">
            <a:extLst>
              <a:ext uri="{FF2B5EF4-FFF2-40B4-BE49-F238E27FC236}">
                <a16:creationId xmlns:a16="http://schemas.microsoft.com/office/drawing/2014/main" id="{8238A97A-3721-4256-9C78-473553F7CF56}"/>
              </a:ext>
            </a:extLst>
          </p:cNvPr>
          <p:cNvPicPr>
            <a:picLocks noChangeAspect="1"/>
          </p:cNvPicPr>
          <p:nvPr/>
        </p:nvPicPr>
        <p:blipFill>
          <a:blip r:embed="rId3"/>
          <a:stretch>
            <a:fillRect/>
          </a:stretch>
        </p:blipFill>
        <p:spPr>
          <a:xfrm>
            <a:off x="4290733" y="2689413"/>
            <a:ext cx="3158110" cy="3165288"/>
          </a:xfrm>
          <a:prstGeom prst="rect">
            <a:avLst/>
          </a:prstGeom>
        </p:spPr>
      </p:pic>
      <p:sp>
        <p:nvSpPr>
          <p:cNvPr id="12" name="文本框 11">
            <a:extLst>
              <a:ext uri="{FF2B5EF4-FFF2-40B4-BE49-F238E27FC236}">
                <a16:creationId xmlns:a16="http://schemas.microsoft.com/office/drawing/2014/main" id="{A5867941-F33D-46AD-8CFA-CEFC3A1C97ED}"/>
              </a:ext>
            </a:extLst>
          </p:cNvPr>
          <p:cNvSpPr txBox="1"/>
          <p:nvPr/>
        </p:nvSpPr>
        <p:spPr>
          <a:xfrm>
            <a:off x="866167"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Before Adaptation</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7C81D2C-C770-4BFA-ACA8-8309C5935E3E}"/>
              </a:ext>
            </a:extLst>
          </p:cNvPr>
          <p:cNvSpPr txBox="1"/>
          <p:nvPr/>
        </p:nvSpPr>
        <p:spPr>
          <a:xfrm>
            <a:off x="4290733"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After Adaptation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BDD3AFF1-0D89-4051-99E9-0869A6E40D01}"/>
              </a:ext>
            </a:extLst>
          </p:cNvPr>
          <p:cNvPicPr>
            <a:picLocks noChangeAspect="1"/>
          </p:cNvPicPr>
          <p:nvPr/>
        </p:nvPicPr>
        <p:blipFill>
          <a:blip r:embed="rId4"/>
          <a:stretch>
            <a:fillRect/>
          </a:stretch>
        </p:blipFill>
        <p:spPr>
          <a:xfrm>
            <a:off x="7715299" y="2626007"/>
            <a:ext cx="4056968" cy="3550956"/>
          </a:xfrm>
          <a:prstGeom prst="rect">
            <a:avLst/>
          </a:prstGeom>
        </p:spPr>
      </p:pic>
    </p:spTree>
    <p:extLst>
      <p:ext uri="{BB962C8B-B14F-4D97-AF65-F5344CB8AC3E}">
        <p14:creationId xmlns:p14="http://schemas.microsoft.com/office/powerpoint/2010/main" val="1726683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from synthetic domain to real domain</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59</a:t>
            </a:fld>
            <a:endParaRPr lang="en-US"/>
          </a:p>
        </p:txBody>
      </p:sp>
      <p:graphicFrame>
        <p:nvGraphicFramePr>
          <p:cNvPr id="6" name="表格 5">
            <a:extLst>
              <a:ext uri="{FF2B5EF4-FFF2-40B4-BE49-F238E27FC236}">
                <a16:creationId xmlns:a16="http://schemas.microsoft.com/office/drawing/2014/main" id="{124DA79B-96A6-44EE-B3BC-3D80674E8593}"/>
              </a:ext>
            </a:extLst>
          </p:cNvPr>
          <p:cNvGraphicFramePr>
            <a:graphicFrameLocks noGrp="1"/>
          </p:cNvGraphicFramePr>
          <p:nvPr>
            <p:extLst>
              <p:ext uri="{D42A27DB-BD31-4B8C-83A1-F6EECF244321}">
                <p14:modId xmlns:p14="http://schemas.microsoft.com/office/powerpoint/2010/main" val="3691725191"/>
              </p:ext>
            </p:extLst>
          </p:nvPr>
        </p:nvGraphicFramePr>
        <p:xfrm>
          <a:off x="1867648" y="2614519"/>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endParaRPr lang="zh-CN" dirty="0">
                        <a:latin typeface="Times New Roman" panose="02020603050405020304" pitchFamily="18" charset="0"/>
                        <a:cs typeface="Times New Roman" panose="02020603050405020304" pitchFamily="18" charset="0"/>
                      </a:endParaRPr>
                    </a:p>
                  </a:txBody>
                  <a:tcPr>
                    <a:blipFill>
                      <a:blip r:embed="rId2"/>
                      <a:stretch>
                        <a:fillRect l="-100450" t="-8197" r="-101126" b="-822951"/>
                      </a:stretch>
                    </a:blip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endParaRPr lang="zh-CN" dirty="0">
                        <a:latin typeface="Times New Roman" panose="02020603050405020304" pitchFamily="18" charset="0"/>
                        <a:cs typeface="Times New Roman" panose="02020603050405020304" pitchFamily="18" charset="0"/>
                      </a:endParaRPr>
                    </a:p>
                  </a:txBody>
                  <a:tcPr>
                    <a:blipFill>
                      <a:blip r:embed="rId2"/>
                      <a:stretch>
                        <a:fillRect l="-200000" t="-8197" r="-899" b="-822951"/>
                      </a:stretch>
                    </a:blipFill>
                  </a:tcPr>
                </a:tc>
                <a:extLst>
                  <a:ext uri="{0D108BD9-81ED-4DB2-BD59-A6C34878D82A}">
                    <a16:rowId xmlns:a16="http://schemas.microsoft.com/office/drawing/2014/main" val="10000"/>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DANN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91.1</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88.7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DSN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93.1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err="1">
                          <a:solidFill>
                            <a:schemeClr val="dk1"/>
                          </a:solidFill>
                          <a:latin typeface="Times New Roman" panose="02020603050405020304" pitchFamily="18" charset="0"/>
                          <a:ea typeface="+mn-ea"/>
                          <a:cs typeface="Times New Roman" panose="02020603050405020304" pitchFamily="18" charset="0"/>
                        </a:rPr>
                        <a:t>AssocDA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a:solidFill>
                            <a:schemeClr val="dk1"/>
                          </a:solidFill>
                          <a:latin typeface="Times New Roman" panose="02020603050405020304" pitchFamily="18" charset="0"/>
                          <a:ea typeface="+mn-ea"/>
                          <a:cs typeface="Times New Roman" panose="02020603050405020304" pitchFamily="18" charset="0"/>
                        </a:rPr>
                        <a:t>97.6</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VADA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94.8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a:solidFill>
                            <a:schemeClr val="dk1"/>
                          </a:solidFill>
                          <a:latin typeface="Times New Roman" panose="02020603050405020304" pitchFamily="18" charset="0"/>
                          <a:ea typeface="+mn-ea"/>
                          <a:cs typeface="Times New Roman" panose="02020603050405020304" pitchFamily="18" charset="0"/>
                        </a:rPr>
                        <a:t>98.8</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DIRT-T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1" kern="1200" dirty="0">
                          <a:solidFill>
                            <a:schemeClr val="dk1"/>
                          </a:solidFill>
                          <a:latin typeface="Times New Roman" panose="02020603050405020304" pitchFamily="18" charset="0"/>
                          <a:ea typeface="+mn-ea"/>
                          <a:cs typeface="Times New Roman" panose="02020603050405020304" pitchFamily="18" charset="0"/>
                        </a:rPr>
                        <a:t>96.1</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99.5</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Source-Only</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86.2</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78.3</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3C-GAN (Ours)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95.9</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99.6</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54440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Domain Adaptation Scenarios</a:t>
            </a:r>
          </a:p>
        </p:txBody>
      </p:sp>
      <p:sp>
        <p:nvSpPr>
          <p:cNvPr id="3" name="Content Placeholder 2"/>
          <p:cNvSpPr>
            <a:spLocks noGrp="1"/>
          </p:cNvSpPr>
          <p:nvPr>
            <p:ph sz="half" idx="1"/>
          </p:nvPr>
        </p:nvSpPr>
        <p:spPr>
          <a:xfrm>
            <a:off x="838200" y="1825625"/>
            <a:ext cx="10515600" cy="4351655"/>
          </a:xfrm>
        </p:spPr>
        <p:txBody>
          <a:bodyPr>
            <a:normAutofit/>
          </a:bodyPr>
          <a:lstStyle/>
          <a:p>
            <a:r>
              <a:rPr lang="en-US" sz="2400" dirty="0"/>
              <a:t>In the image classification task (Source: MNIST and Target: MNIST-M):</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6</a:t>
            </a:fld>
            <a:endParaRPr lang="en-US"/>
          </a:p>
        </p:txBody>
      </p:sp>
      <p:pic>
        <p:nvPicPr>
          <p:cNvPr id="7" name="Content Placeholder 6" descr="DA_examples"/>
          <p:cNvPicPr>
            <a:picLocks noGrp="1" noChangeAspect="1"/>
          </p:cNvPicPr>
          <p:nvPr>
            <p:ph sz="half" idx="2"/>
          </p:nvPr>
        </p:nvPicPr>
        <p:blipFill>
          <a:blip r:embed="rId2"/>
          <a:stretch>
            <a:fillRect/>
          </a:stretch>
        </p:blipFill>
        <p:spPr>
          <a:xfrm>
            <a:off x="1762760" y="2688590"/>
            <a:ext cx="8151495" cy="31273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Visualization of the generator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60</a:t>
            </a:fld>
            <a:endParaRPr lang="en-US"/>
          </a:p>
        </p:txBody>
      </p:sp>
      <p:pic>
        <p:nvPicPr>
          <p:cNvPr id="7" name="图片 6">
            <a:extLst>
              <a:ext uri="{FF2B5EF4-FFF2-40B4-BE49-F238E27FC236}">
                <a16:creationId xmlns:a16="http://schemas.microsoft.com/office/drawing/2014/main" id="{3D0704B8-4323-4DF6-BF54-49D46C6AE564}"/>
              </a:ext>
            </a:extLst>
          </p:cNvPr>
          <p:cNvPicPr>
            <a:picLocks noChangeAspect="1"/>
          </p:cNvPicPr>
          <p:nvPr/>
        </p:nvPicPr>
        <p:blipFill>
          <a:blip r:embed="rId2"/>
          <a:stretch>
            <a:fillRect/>
          </a:stretch>
        </p:blipFill>
        <p:spPr>
          <a:xfrm>
            <a:off x="1862137" y="2662238"/>
            <a:ext cx="8467725" cy="3514725"/>
          </a:xfrm>
          <a:prstGeom prst="rect">
            <a:avLst/>
          </a:prstGeom>
        </p:spPr>
      </p:pic>
    </p:spTree>
    <p:extLst>
      <p:ext uri="{BB962C8B-B14F-4D97-AF65-F5344CB8AC3E}">
        <p14:creationId xmlns:p14="http://schemas.microsoft.com/office/powerpoint/2010/main" val="604837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in Office31 dataset (based on ResNet50)</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61</a:t>
            </a:fld>
            <a:endParaRPr lang="en-US"/>
          </a:p>
        </p:txBody>
      </p:sp>
      <p:pic>
        <p:nvPicPr>
          <p:cNvPr id="6" name="图片 5">
            <a:extLst>
              <a:ext uri="{FF2B5EF4-FFF2-40B4-BE49-F238E27FC236}">
                <a16:creationId xmlns:a16="http://schemas.microsoft.com/office/drawing/2014/main" id="{67C02006-02C7-4CE0-A9EC-7458A714B90F}"/>
              </a:ext>
            </a:extLst>
          </p:cNvPr>
          <p:cNvPicPr>
            <a:picLocks noChangeAspect="1"/>
          </p:cNvPicPr>
          <p:nvPr/>
        </p:nvPicPr>
        <p:blipFill>
          <a:blip r:embed="rId2"/>
          <a:stretch>
            <a:fillRect/>
          </a:stretch>
        </p:blipFill>
        <p:spPr>
          <a:xfrm>
            <a:off x="1107981" y="2391568"/>
            <a:ext cx="9524160" cy="3604889"/>
          </a:xfrm>
          <a:prstGeom prst="rect">
            <a:avLst/>
          </a:prstGeom>
        </p:spPr>
      </p:pic>
    </p:spTree>
    <p:extLst>
      <p:ext uri="{BB962C8B-B14F-4D97-AF65-F5344CB8AC3E}">
        <p14:creationId xmlns:p14="http://schemas.microsoft.com/office/powerpoint/2010/main" val="2867312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process with a toy example</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62</a:t>
            </a:fld>
            <a:endParaRPr lang="en-US"/>
          </a:p>
        </p:txBody>
      </p:sp>
      <p:pic>
        <p:nvPicPr>
          <p:cNvPr id="7" name="图片 6">
            <a:extLst>
              <a:ext uri="{FF2B5EF4-FFF2-40B4-BE49-F238E27FC236}">
                <a16:creationId xmlns:a16="http://schemas.microsoft.com/office/drawing/2014/main" id="{3B0E32BE-4E4C-4870-B736-F5EFEF2D9EFD}"/>
              </a:ext>
            </a:extLst>
          </p:cNvPr>
          <p:cNvPicPr>
            <a:picLocks noChangeAspect="1"/>
          </p:cNvPicPr>
          <p:nvPr/>
        </p:nvPicPr>
        <p:blipFill>
          <a:blip r:embed="rId2"/>
          <a:stretch>
            <a:fillRect/>
          </a:stretch>
        </p:blipFill>
        <p:spPr>
          <a:xfrm>
            <a:off x="2498071" y="2315852"/>
            <a:ext cx="6740059" cy="4177023"/>
          </a:xfrm>
          <a:prstGeom prst="rect">
            <a:avLst/>
          </a:prstGeom>
        </p:spPr>
      </p:pic>
    </p:spTree>
    <p:extLst>
      <p:ext uri="{BB962C8B-B14F-4D97-AF65-F5344CB8AC3E}">
        <p14:creationId xmlns:p14="http://schemas.microsoft.com/office/powerpoint/2010/main" val="338837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solidFill>
                  <a:schemeClr val="bg1">
                    <a:lumMod val="65000"/>
                  </a:schemeClr>
                </a:solidFill>
              </a:rPr>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t>Conclusions and Future Works</a:t>
            </a:r>
            <a:endParaRPr lang="en-US" dirty="0"/>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63</a:t>
            </a:fld>
            <a:endParaRPr lang="en-US"/>
          </a:p>
        </p:txBody>
      </p:sp>
    </p:spTree>
    <p:extLst>
      <p:ext uri="{BB962C8B-B14F-4D97-AF65-F5344CB8AC3E}">
        <p14:creationId xmlns:p14="http://schemas.microsoft.com/office/powerpoint/2010/main" val="3192572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Conclusions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lnSpcReduction="10000"/>
          </a:bodyPr>
          <a:lstStyle/>
          <a:p>
            <a:r>
              <a:rPr lang="en-US" altLang="zh-CN" dirty="0"/>
              <a:t>We design a auto-encoder architecture via generation and transformation for maintaining semantic information during adaptation.</a:t>
            </a:r>
          </a:p>
          <a:p>
            <a:pPr lvl="1"/>
            <a:endParaRPr lang="en-US" altLang="zh-CN" dirty="0"/>
          </a:p>
          <a:p>
            <a:r>
              <a:rPr lang="en-US" altLang="zh-CN" dirty="0"/>
              <a:t>We propose a simplified one-way translation method for flexible adaptation on  semantic segmentation.</a:t>
            </a:r>
          </a:p>
          <a:p>
            <a:pPr lvl="1"/>
            <a:endParaRPr lang="en-US" altLang="zh-CN" dirty="0"/>
          </a:p>
          <a:p>
            <a:r>
              <a:rPr lang="en-US" altLang="zh-CN" dirty="0"/>
              <a:t>We introduce a Label2ImageDA approaches to avoid cross-domain discrepancy reduction for challenging adaptation tasks.</a:t>
            </a:r>
          </a:p>
          <a:p>
            <a:pPr lvl="1"/>
            <a:endParaRPr lang="en-US" altLang="zh-CN" dirty="0"/>
          </a:p>
          <a:p>
            <a:r>
              <a:rPr lang="en-US" altLang="zh-CN" dirty="0"/>
              <a:t>We develop a collaborative learning scheme with GAN, which enables unsupervised domain adaptation without source data.</a:t>
            </a:r>
          </a:p>
          <a:p>
            <a:pPr lvl="1"/>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64</a:t>
            </a:fld>
            <a:endParaRPr lang="en-US"/>
          </a:p>
        </p:txBody>
      </p:sp>
    </p:spTree>
    <p:extLst>
      <p:ext uri="{BB962C8B-B14F-4D97-AF65-F5344CB8AC3E}">
        <p14:creationId xmlns:p14="http://schemas.microsoft.com/office/powerpoint/2010/main" val="154569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Generation enhancement: We observe that higher quality generation often imply better adaptation performance. We aim to explore new architectures or objective functions to enhance generator.</a:t>
            </a:r>
          </a:p>
          <a:p>
            <a:endParaRPr lang="en-US" altLang="zh-CN" dirty="0"/>
          </a:p>
          <a:p>
            <a:r>
              <a:rPr lang="en-US" altLang="zh-CN" dirty="0"/>
              <a:t>Universal domain adaptation: we generally assume that two domains share the same label space. We would like to extend our works to more challenging adaptation settings, i.e., label spaces are different or there are multiple agnostic domains.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65</a:t>
            </a:fld>
            <a:endParaRPr lang="en-US"/>
          </a:p>
        </p:txBody>
      </p:sp>
    </p:spTree>
    <p:extLst>
      <p:ext uri="{BB962C8B-B14F-4D97-AF65-F5344CB8AC3E}">
        <p14:creationId xmlns:p14="http://schemas.microsoft.com/office/powerpoint/2010/main" val="1568351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Various applications: we mainly focus on two visual tasks. We aim to explore or extend our works for many other tasks, i.e., object detection, face verification, etc.</a:t>
            </a:r>
          </a:p>
          <a:p>
            <a:endParaRPr lang="en-US" altLang="zh-CN" dirty="0"/>
          </a:p>
          <a:p>
            <a:r>
              <a:rPr lang="en-US" altLang="zh-CN" dirty="0"/>
              <a:t>Model generalization: except for adaptation, we demonstrate that larger model or weights averaging can increase the performance by improving the generalization of the model. We would like to explore the idea of generalization within deep neural networks.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66</a:t>
            </a:fld>
            <a:endParaRPr lang="en-US"/>
          </a:p>
        </p:txBody>
      </p:sp>
    </p:spTree>
    <p:extLst>
      <p:ext uri="{BB962C8B-B14F-4D97-AF65-F5344CB8AC3E}">
        <p14:creationId xmlns:p14="http://schemas.microsoft.com/office/powerpoint/2010/main" val="272619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3EC6-A7CD-4CA8-83D2-99B98A0D0A98}"/>
              </a:ext>
            </a:extLst>
          </p:cNvPr>
          <p:cNvSpPr>
            <a:spLocks noGrp="1"/>
          </p:cNvSpPr>
          <p:nvPr>
            <p:ph type="title"/>
          </p:nvPr>
        </p:nvSpPr>
        <p:spPr/>
        <p:txBody>
          <a:bodyPr/>
          <a:lstStyle/>
          <a:p>
            <a:r>
              <a:rPr lang="en-US" altLang="zh-CN" dirty="0"/>
              <a:t>Thanks, Q &amp; A</a:t>
            </a:r>
            <a:endParaRPr lang="zh-CN" altLang="en-US" dirty="0"/>
          </a:p>
        </p:txBody>
      </p:sp>
      <p:sp>
        <p:nvSpPr>
          <p:cNvPr id="4" name="页脚占位符 3">
            <a:extLst>
              <a:ext uri="{FF2B5EF4-FFF2-40B4-BE49-F238E27FC236}">
                <a16:creationId xmlns:a16="http://schemas.microsoft.com/office/drawing/2014/main" id="{E9699A9F-63D5-48C1-B8BA-DB23722D65C4}"/>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7F132086-8211-4778-907C-E108D1DBCE3E}"/>
              </a:ext>
            </a:extLst>
          </p:cNvPr>
          <p:cNvSpPr>
            <a:spLocks noGrp="1"/>
          </p:cNvSpPr>
          <p:nvPr>
            <p:ph type="sldNum" sz="quarter" idx="12"/>
          </p:nvPr>
        </p:nvSpPr>
        <p:spPr/>
        <p:txBody>
          <a:bodyPr/>
          <a:lstStyle/>
          <a:p>
            <a:fld id="{9B618960-8005-486C-9A75-10CB2AAC16F9}" type="slidenum">
              <a:rPr lang="en-US" smtClean="0"/>
              <a:t>67</a:t>
            </a:fld>
            <a:endParaRPr lang="en-US"/>
          </a:p>
        </p:txBody>
      </p:sp>
    </p:spTree>
    <p:extLst>
      <p:ext uri="{BB962C8B-B14F-4D97-AF65-F5344CB8AC3E}">
        <p14:creationId xmlns:p14="http://schemas.microsoft.com/office/powerpoint/2010/main" val="124631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Domain Adaptation </a:t>
            </a:r>
            <a:r>
              <a:rPr lang="en-US">
                <a:sym typeface="+mn-ea"/>
              </a:rPr>
              <a:t>Scenarios</a:t>
            </a:r>
            <a:endParaRPr lang="en-US"/>
          </a:p>
        </p:txBody>
      </p:sp>
      <p:sp>
        <p:nvSpPr>
          <p:cNvPr id="3" name="Content Placeholder 2"/>
          <p:cNvSpPr>
            <a:spLocks noGrp="1"/>
          </p:cNvSpPr>
          <p:nvPr>
            <p:ph sz="half" idx="1"/>
          </p:nvPr>
        </p:nvSpPr>
        <p:spPr>
          <a:xfrm>
            <a:off x="838200" y="1825625"/>
            <a:ext cx="9953625" cy="4351655"/>
          </a:xfrm>
        </p:spPr>
        <p:txBody>
          <a:bodyPr>
            <a:normAutofit/>
          </a:bodyPr>
          <a:lstStyle/>
          <a:p>
            <a:r>
              <a:rPr lang="en-US" sz="2400" dirty="0"/>
              <a:t>In the semantic segmentation task (Source: GTA5 and Target: Cityscapes):</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7</a:t>
            </a:fld>
            <a:endParaRPr lang="en-US"/>
          </a:p>
        </p:txBody>
      </p:sp>
      <p:pic>
        <p:nvPicPr>
          <p:cNvPr id="8"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 y="2305050"/>
            <a:ext cx="4875530" cy="3971925"/>
          </a:xfrm>
          <a:prstGeom prst="rect">
            <a:avLst/>
          </a:prstGeom>
        </p:spPr>
      </p:pic>
      <p:pic>
        <p:nvPicPr>
          <p:cNvPr id="9" name="图片 6" descr="图片包含 文字, 地图&#10;&#10;已生成极高可信度的说明"/>
          <p:cNvPicPr>
            <a:picLocks noChangeAspect="1"/>
          </p:cNvPicPr>
          <p:nvPr/>
        </p:nvPicPr>
        <p:blipFill>
          <a:blip r:embed="rId3"/>
          <a:stretch>
            <a:fillRect/>
          </a:stretch>
        </p:blipFill>
        <p:spPr>
          <a:xfrm>
            <a:off x="6306820" y="2559685"/>
            <a:ext cx="5369560" cy="3717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Problem Settings</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8</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105390" cy="4351655"/>
              </a:xfrm>
            </p:spPr>
            <p:txBody>
              <a:bodyPr>
                <a:normAutofit lnSpcReduction="10000"/>
              </a:bodyPr>
              <a:lstStyle/>
              <a:p>
                <a:pPr marL="0" indent="0">
                  <a:buNone/>
                </a:pPr>
                <a:r>
                  <a:rPr lang="en-US" dirty="0"/>
                  <a:t>Source Data: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oMath>
                </a14:m>
                <a:r>
                  <a:rPr lang="en-US" dirty="0"/>
                  <a:t> and Target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𝑌</m:t>
                        </m:r>
                      </m:e>
                      <m:sub>
                        <m:r>
                          <a:rPr lang="en-US" b="0" i="1" smtClean="0">
                            <a:solidFill>
                              <a:srgbClr val="FF0000"/>
                            </a:solidFill>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marL="0" indent="0">
                  <a:buNone/>
                </a:pPr>
                <a:r>
                  <a:rPr lang="en-US" dirty="0"/>
                  <a:t>Two Domains follow different data distributions, and the goal is to infer target labels as accurately as possible.</a:t>
                </a:r>
              </a:p>
              <a:p>
                <a:pPr marL="0" indent="0">
                  <a:buNone/>
                </a:pPr>
                <a:endParaRPr lang="en-US" dirty="0"/>
              </a:p>
              <a:p>
                <a:r>
                  <a:rPr lang="en-US" sz="2400" dirty="0"/>
                  <a:t>If we have </a:t>
                </a:r>
                <a:r>
                  <a:rPr lang="en-US" sz="2400" dirty="0">
                    <a:solidFill>
                      <a:srgbClr val="FF0000"/>
                    </a:solidFill>
                  </a:rPr>
                  <a:t>enough </a:t>
                </a:r>
                <a:r>
                  <a:rPr lang="en-US" sz="2400" dirty="0"/>
                  <a:t>target labeled data: no need adaptation;</a:t>
                </a:r>
              </a:p>
              <a:p>
                <a:r>
                  <a:rPr lang="en-US" sz="2400" dirty="0"/>
                  <a:t>If we have </a:t>
                </a:r>
                <a:r>
                  <a:rPr lang="en-US" sz="2400" dirty="0">
                    <a:solidFill>
                      <a:srgbClr val="FF0000"/>
                    </a:solidFill>
                  </a:rPr>
                  <a:t>a few</a:t>
                </a:r>
                <a:r>
                  <a:rPr lang="en-US" sz="2400" dirty="0"/>
                  <a:t> target labeled data: we can fine-tune the model trained on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oMath>
                </a14:m>
                <a:r>
                  <a:rPr lang="en-US" sz="2400" dirty="0"/>
                  <a:t> with these target labeled data.</a:t>
                </a:r>
              </a:p>
              <a:p>
                <a:endParaRPr lang="en-US" sz="2400" dirty="0"/>
              </a:p>
              <a:p>
                <a:r>
                  <a:rPr lang="en-US" sz="2400" dirty="0"/>
                  <a:t>If we have no labeled data, i.e., we only have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oMath>
                </a14:m>
                <a:r>
                  <a:rPr lang="en-US" altLang="zh-CN" sz="2400" dirty="0"/>
                  <a:t> </a:t>
                </a:r>
                <a:r>
                  <a:rPr lang="en-US" sz="2400" dirty="0"/>
                  <a:t>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a14:m>
                <a:r>
                  <a:rPr lang="en-US" sz="2400" dirty="0"/>
                  <a:t>. This is referred to as </a:t>
                </a:r>
                <a:r>
                  <a:rPr lang="en-US" sz="2400" b="1" dirty="0"/>
                  <a:t>Unsupervised Domain Adaptation </a:t>
                </a:r>
                <a:r>
                  <a:rPr lang="en-US" sz="2400" dirty="0"/>
                  <a:t>(UDA), which is our main topic.</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105390" cy="4351655"/>
              </a:xfrm>
              <a:blipFill>
                <a:blip r:embed="rId2"/>
                <a:stretch>
                  <a:fillRect l="-1267" t="-3361" r="-845" b="-1261"/>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 Adaptation Benefits</a:t>
            </a:r>
          </a:p>
        </p:txBody>
      </p:sp>
      <p:sp>
        <p:nvSpPr>
          <p:cNvPr id="3" name="Content Placeholder 2"/>
          <p:cNvSpPr>
            <a:spLocks noGrp="1"/>
          </p:cNvSpPr>
          <p:nvPr>
            <p:ph sz="half" idx="1"/>
          </p:nvPr>
        </p:nvSpPr>
        <p:spPr>
          <a:xfrm>
            <a:off x="838200" y="1825625"/>
            <a:ext cx="10516235" cy="4351655"/>
          </a:xfrm>
        </p:spPr>
        <p:txBody>
          <a:bodyPr/>
          <a:lstStyle/>
          <a:p>
            <a:pPr marL="0" indent="0">
              <a:buNone/>
            </a:pPr>
            <a:r>
              <a:rPr lang="en-US" dirty="0"/>
              <a:t>Domain adaptation allows to adapt the model from a label-rich (domain) to a label-scarce (target) domain.</a:t>
            </a:r>
          </a:p>
          <a:p>
            <a:pPr marL="0" indent="0">
              <a:buNone/>
            </a:pPr>
            <a:endParaRPr lang="en-US" dirty="0"/>
          </a:p>
          <a:p>
            <a:r>
              <a:rPr lang="en-US" dirty="0"/>
              <a:t>Avoid learning from scratch.</a:t>
            </a:r>
          </a:p>
          <a:p>
            <a:endParaRPr lang="en-US" dirty="0"/>
          </a:p>
          <a:p>
            <a:r>
              <a:rPr lang="en-US" dirty="0"/>
              <a:t>Transfer knowledge learnt from source data.</a:t>
            </a:r>
          </a:p>
          <a:p>
            <a:endParaRPr lang="en-US" dirty="0"/>
          </a:p>
          <a:p>
            <a:r>
              <a:rPr lang="en-US" dirty="0"/>
              <a:t>Reduce the cost of annotation.</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4690</TotalTime>
  <Words>2847</Words>
  <Application>Microsoft Office PowerPoint</Application>
  <PresentationFormat>宽屏</PresentationFormat>
  <Paragraphs>532</Paragraphs>
  <Slides>67</Slides>
  <Notes>29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CMR9</vt:lpstr>
      <vt:lpstr>Arial</vt:lpstr>
      <vt:lpstr>Calibri</vt:lpstr>
      <vt:lpstr>Cambria Math</vt:lpstr>
      <vt:lpstr>Times New Roman</vt:lpstr>
      <vt:lpstr>Office Theme</vt:lpstr>
      <vt:lpstr>Deep Unsupervised Domain Adaptation and its Application to Generative Models</vt:lpstr>
      <vt:lpstr>Outline</vt:lpstr>
      <vt:lpstr>Outline</vt:lpstr>
      <vt:lpstr>Domain Adaptation Background</vt:lpstr>
      <vt:lpstr>Domain Adaptation Background</vt:lpstr>
      <vt:lpstr>Real Domain Adaptation Scenarios</vt:lpstr>
      <vt:lpstr>Real Domain Adaptation Scenarios</vt:lpstr>
      <vt:lpstr>Domain Adaptation Problem Settings</vt:lpstr>
      <vt:lpstr>Domain Adaptation Benefits</vt:lpstr>
      <vt:lpstr>Outline</vt:lpstr>
      <vt:lpstr>Main Idea for Domain Adaptation</vt:lpstr>
      <vt:lpstr>Main Idea for Domain Adaptation</vt:lpstr>
      <vt:lpstr>Main Idea for Domain Adaptation</vt:lpstr>
      <vt:lpstr>Main Idea for Domain Adaptation</vt:lpstr>
      <vt:lpstr>Main Idea for Domain Adaptation</vt:lpstr>
      <vt:lpstr>Outline</vt:lpstr>
      <vt:lpstr>Cross Domain Semantic Feature Learning via Adversarial Adaptation Networks</vt:lpstr>
      <vt:lpstr>Cross Domain Semantic Feature Learning via Adversarial Adaptation Networks  ---  Motivation</vt:lpstr>
      <vt:lpstr>Cross Domain Semantic Feature Learning via Adversarial Adaptation Networks  ---  Motivation</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Experiments</vt:lpstr>
      <vt:lpstr>Cross Domain Semantic Feature Learning via Adversarial Adaptation Networks  ---  Experiments</vt:lpstr>
      <vt:lpstr>Cross Domain Semantic Feature Learning via Adversarial Adaptation Networks  ---  Experiments</vt:lpstr>
      <vt:lpstr>Outline</vt:lpstr>
      <vt:lpstr>Simplified Unsupervised Image Translation for Semantic Segmentation Adaptation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Outline</vt:lpstr>
      <vt:lpstr>Generating Target Image-Label Pairs for Unsupervised Domain Adaptation</vt:lpstr>
      <vt:lpstr>Generating Target Image-Label Pairs for Unsupervised Domain Adaptation  ---  Motivation</vt:lpstr>
      <vt:lpstr>Generating Target Image-Label Pairs for Unsupervised Domain Adaptation  ---  Motivation</vt:lpstr>
      <vt:lpstr>Generating Target Image-Label Pairs for Unsupervised Domain Adaptation  ---  Method</vt:lpstr>
      <vt:lpstr>Generating Target Image-Label Pairs for Unsupervised Domain Adaptation  ---  Method</vt:lpstr>
      <vt:lpstr>Generating Target Image-Label Pairs for Unsupervised Domain Adaptation  ---  Method</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Outline</vt:lpstr>
      <vt:lpstr>Model Adaptation: Unsupervised Domain Adaptation without Source Data</vt:lpstr>
      <vt:lpstr>Model Adaptation: Unsupervised Domain Adaptation without Source Data  ---  Motivation</vt:lpstr>
      <vt:lpstr>Model Adaptation: Unsupervised Domain Adaptation without Source Data  ---  Motivation</vt:lpstr>
      <vt:lpstr>Model Adaptation: Unsupervised Domain Adaptation without Source Data  ---  Method</vt:lpstr>
      <vt:lpstr>Model Adaptation: Unsupervised Domain Adaptation without Source Data  ---  Method</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Outline</vt:lpstr>
      <vt:lpstr>Conclusions</vt:lpstr>
      <vt:lpstr>Future Works</vt:lpstr>
      <vt:lpstr>Future Works</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Unsupervised Domain Adaptation and its Application to Generative Models</dc:title>
  <dc:creator/>
  <cp:lastModifiedBy>LI Rui</cp:lastModifiedBy>
  <cp:revision>94</cp:revision>
  <dcterms:created xsi:type="dcterms:W3CDTF">2020-07-12T04:21:00Z</dcterms:created>
  <dcterms:modified xsi:type="dcterms:W3CDTF">2020-07-18T12:25:18Z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